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 id="2147483767" r:id="rId2"/>
    <p:sldMasterId id="2147483779" r:id="rId3"/>
  </p:sldMasterIdLst>
  <p:notesMasterIdLst>
    <p:notesMasterId r:id="rId24"/>
  </p:notesMasterIdLst>
  <p:sldIdLst>
    <p:sldId id="256" r:id="rId4"/>
    <p:sldId id="257" r:id="rId5"/>
    <p:sldId id="258" r:id="rId6"/>
    <p:sldId id="260" r:id="rId7"/>
    <p:sldId id="261" r:id="rId8"/>
    <p:sldId id="262" r:id="rId9"/>
    <p:sldId id="263" r:id="rId10"/>
    <p:sldId id="264" r:id="rId11"/>
    <p:sldId id="273" r:id="rId12"/>
    <p:sldId id="274" r:id="rId13"/>
    <p:sldId id="266" r:id="rId14"/>
    <p:sldId id="267" r:id="rId15"/>
    <p:sldId id="268" r:id="rId16"/>
    <p:sldId id="276" r:id="rId17"/>
    <p:sldId id="275" r:id="rId18"/>
    <p:sldId id="270" r:id="rId19"/>
    <p:sldId id="277" r:id="rId20"/>
    <p:sldId id="271" r:id="rId21"/>
    <p:sldId id="272"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8D4E7D-5C2A-4119-BEAB-F1709E39F77E}">
          <p14:sldIdLst>
            <p14:sldId id="256"/>
            <p14:sldId id="257"/>
            <p14:sldId id="258"/>
            <p14:sldId id="260"/>
            <p14:sldId id="261"/>
            <p14:sldId id="262"/>
            <p14:sldId id="263"/>
          </p14:sldIdLst>
        </p14:section>
        <p14:section name="Untitled Section" id="{D93F5322-6479-4700-B5E0-DE5644E0192F}">
          <p14:sldIdLst>
            <p14:sldId id="264"/>
            <p14:sldId id="273"/>
            <p14:sldId id="274"/>
            <p14:sldId id="266"/>
            <p14:sldId id="267"/>
            <p14:sldId id="268"/>
            <p14:sldId id="276"/>
            <p14:sldId id="275"/>
            <p14:sldId id="270"/>
            <p14:sldId id="277"/>
            <p14:sldId id="271"/>
            <p14:sldId id="27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showGuides="1">
      <p:cViewPr>
        <p:scale>
          <a:sx n="75" d="100"/>
          <a:sy n="75" d="100"/>
        </p:scale>
        <p:origin x="1950" y="8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72E7D-DCD0-4728-B9B1-9D79EEDE1262}" type="datetimeFigureOut">
              <a:rPr lang="en-US" smtClean="0"/>
              <a:t>31-Dec-22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984A4-038E-439A-BE14-A94E48B22BF5}" type="slidenum">
              <a:rPr lang="en-US" smtClean="0"/>
              <a:t>‹#›</a:t>
            </a:fld>
            <a:endParaRPr lang="en-US"/>
          </a:p>
        </p:txBody>
      </p:sp>
    </p:spTree>
    <p:extLst>
      <p:ext uri="{BB962C8B-B14F-4D97-AF65-F5344CB8AC3E}">
        <p14:creationId xmlns:p14="http://schemas.microsoft.com/office/powerpoint/2010/main" val="582127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3F2-C164-EB48-F953-94A16BA04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5D61A-C1F6-2BD6-84F1-18C58B8D4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275C1F-8428-496C-611D-950F7A06F046}"/>
              </a:ext>
            </a:extLst>
          </p:cNvPr>
          <p:cNvSpPr>
            <a:spLocks noGrp="1"/>
          </p:cNvSpPr>
          <p:nvPr>
            <p:ph type="dt" sz="half" idx="10"/>
          </p:nvPr>
        </p:nvSpPr>
        <p:spPr/>
        <p:txBody>
          <a:bodyPr/>
          <a:lstStyle/>
          <a:p>
            <a:fld id="{073D55F9-11A3-4523-8F38-6BA37933791A}" type="datetime1">
              <a:rPr lang="en-US" smtClean="0"/>
              <a:t>31-Dec-22</a:t>
            </a:fld>
            <a:endParaRPr lang="en-US"/>
          </a:p>
        </p:txBody>
      </p:sp>
      <p:sp>
        <p:nvSpPr>
          <p:cNvPr id="5" name="Footer Placeholder 4">
            <a:extLst>
              <a:ext uri="{FF2B5EF4-FFF2-40B4-BE49-F238E27FC236}">
                <a16:creationId xmlns:a16="http://schemas.microsoft.com/office/drawing/2014/main" id="{9E14526A-F421-625D-C7B6-22C00A6FC99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EB2559A-AEDC-1DE2-D46C-E9DB424BDA3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33047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25D6-2F65-EB73-5F2A-9AD413826F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E11931-E82E-799F-B98D-0C29665F2A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C7E3-87F9-0A94-9F2F-63DD5770C2E6}"/>
              </a:ext>
            </a:extLst>
          </p:cNvPr>
          <p:cNvSpPr>
            <a:spLocks noGrp="1"/>
          </p:cNvSpPr>
          <p:nvPr>
            <p:ph type="dt" sz="half" idx="10"/>
          </p:nvPr>
        </p:nvSpPr>
        <p:spPr/>
        <p:txBody>
          <a:bodyPr/>
          <a:lstStyle/>
          <a:p>
            <a:fld id="{0B4E757A-3EC2-4683-9080-1A460C37C843}" type="datetime1">
              <a:rPr lang="en-US" smtClean="0"/>
              <a:t>31-Dec-22</a:t>
            </a:fld>
            <a:endParaRPr lang="en-US"/>
          </a:p>
        </p:txBody>
      </p:sp>
      <p:sp>
        <p:nvSpPr>
          <p:cNvPr id="5" name="Footer Placeholder 4">
            <a:extLst>
              <a:ext uri="{FF2B5EF4-FFF2-40B4-BE49-F238E27FC236}">
                <a16:creationId xmlns:a16="http://schemas.microsoft.com/office/drawing/2014/main" id="{A343CE57-3D11-8B7E-104E-6A26819ADA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262920-456C-5AF6-8B05-A8F1C08B2C8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0159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DF6F11-8374-58D7-ADC1-0E25779609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1C2243-7B53-E91E-F796-FAD720EBC3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08C62-5570-CDBB-3B12-0F40DBBB1D92}"/>
              </a:ext>
            </a:extLst>
          </p:cNvPr>
          <p:cNvSpPr>
            <a:spLocks noGrp="1"/>
          </p:cNvSpPr>
          <p:nvPr>
            <p:ph type="dt" sz="half" idx="10"/>
          </p:nvPr>
        </p:nvSpPr>
        <p:spPr/>
        <p:txBody>
          <a:bodyPr/>
          <a:lstStyle/>
          <a:p>
            <a:fld id="{5CC8096C-64ED-4153-A483-5C02E44AD5C3}" type="datetime1">
              <a:rPr lang="en-US" smtClean="0"/>
              <a:t>31-Dec-22</a:t>
            </a:fld>
            <a:endParaRPr lang="en-US" dirty="0"/>
          </a:p>
        </p:txBody>
      </p:sp>
      <p:sp>
        <p:nvSpPr>
          <p:cNvPr id="5" name="Footer Placeholder 4">
            <a:extLst>
              <a:ext uri="{FF2B5EF4-FFF2-40B4-BE49-F238E27FC236}">
                <a16:creationId xmlns:a16="http://schemas.microsoft.com/office/drawing/2014/main" id="{B9D30888-45BE-D3DF-082A-755584A59C0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A44AD01-A5DE-580B-062D-442DEC0866D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6296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73D55F9-11A3-4523-8F38-6BA37933791A}" type="datetime1">
              <a:rPr lang="en-US" smtClean="0"/>
              <a:t>31-Dec-22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Sample Footer Text</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3068437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a:xfrm>
            <a:off x="10558300" y="5956137"/>
            <a:ext cx="1052508" cy="365125"/>
          </a:xfrm>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88206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C33F3CA-C7E3-432D-9282-18F13836509A}" type="datetime1">
              <a:rPr lang="en-US" smtClean="0"/>
              <a:t>31-Dec-22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Sample Footer Text</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3543639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74881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31-Dec-22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86532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31-Dec-22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36697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t>31-Dec-22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940443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565E655-9687-48DF-A33F-F8824CCCB5D1}" type="datetime1">
              <a:rPr lang="en-US" smtClean="0"/>
              <a:t>31-Dec-22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Sample Footer Text</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2786990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C714-26C1-99E1-F270-D684322883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776AF-DF59-916C-F6E4-2B6247076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D9F90-2CD1-6B6B-E29E-F22F945A498D}"/>
              </a:ext>
            </a:extLst>
          </p:cNvPr>
          <p:cNvSpPr>
            <a:spLocks noGrp="1"/>
          </p:cNvSpPr>
          <p:nvPr>
            <p:ph type="dt" sz="half" idx="10"/>
          </p:nvPr>
        </p:nvSpPr>
        <p:spPr/>
        <p:txBody>
          <a:bodyPr/>
          <a:lstStyle/>
          <a:p>
            <a:fld id="{1CB9D56B-6EBE-4E5F-99D9-2A3DBDF37D0A}" type="datetime1">
              <a:rPr lang="en-US" smtClean="0"/>
              <a:t>31-Dec-22</a:t>
            </a:fld>
            <a:endParaRPr lang="en-US"/>
          </a:p>
        </p:txBody>
      </p:sp>
      <p:sp>
        <p:nvSpPr>
          <p:cNvPr id="5" name="Footer Placeholder 4">
            <a:extLst>
              <a:ext uri="{FF2B5EF4-FFF2-40B4-BE49-F238E27FC236}">
                <a16:creationId xmlns:a16="http://schemas.microsoft.com/office/drawing/2014/main" id="{845732A6-DBD2-2A77-BE5A-7B18790450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7432F50-DC53-3B8A-3E8F-CAB3D15F3FF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14120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70258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92698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CC8096C-64ED-4153-A483-5C02E44AD5C3}" type="datetime1">
              <a:rPr lang="en-US" smtClean="0"/>
              <a:t>31-Dec-22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Sample Footer Text</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4107063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55F9-11A3-4523-8F38-6BA37933791A}"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rIns="45720"/>
          <a:lstStyle/>
          <a:p>
            <a:fld id="{11A71338-8BA2-4C79-A6C5-5A8E30081D0C}"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46696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82530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31-Dec-22</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45822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05095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31-Dec-22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446709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31-Dec-22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338382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505F58F-C0B5-422A-8E5A-6B99E5D80F0A}" type="datetime1">
              <a:rPr lang="en-US" smtClean="0"/>
              <a:t>31-Dec-22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8202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2E66-B07E-99DA-C5FF-FD3410CDAD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EEE108-7568-64A4-C8F4-E5665C56E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D68DA3-181F-886D-510B-B943D966AD5B}"/>
              </a:ext>
            </a:extLst>
          </p:cNvPr>
          <p:cNvSpPr>
            <a:spLocks noGrp="1"/>
          </p:cNvSpPr>
          <p:nvPr>
            <p:ph type="dt" sz="half" idx="10"/>
          </p:nvPr>
        </p:nvSpPr>
        <p:spPr/>
        <p:txBody>
          <a:bodyPr/>
          <a:lstStyle/>
          <a:p>
            <a:fld id="{8C33F3CA-C7E3-432D-9282-18F13836509A}" type="datetime1">
              <a:rPr lang="en-US" smtClean="0"/>
              <a:t>31-Dec-22</a:t>
            </a:fld>
            <a:endParaRPr lang="en-US" dirty="0"/>
          </a:p>
        </p:txBody>
      </p:sp>
      <p:sp>
        <p:nvSpPr>
          <p:cNvPr id="5" name="Footer Placeholder 4">
            <a:extLst>
              <a:ext uri="{FF2B5EF4-FFF2-40B4-BE49-F238E27FC236}">
                <a16:creationId xmlns:a16="http://schemas.microsoft.com/office/drawing/2014/main" id="{86F7B84A-EA0B-0F9F-C1AB-3BB071B75AD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C9FF8AE-926D-AF49-7BCF-0E05C184071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015377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65E655-9687-48DF-A33F-F8824CCCB5D1}"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15713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73492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65522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8096C-64ED-4153-A483-5C02E44AD5C3}" type="datetime1">
              <a:rPr lang="en-US" smtClean="0"/>
              <a:t>31-Dec-22</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8844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E428-C22E-C611-B51D-C128292517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A9442C-65FE-F7C1-7A9F-B077C438F2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28C234-0159-B462-A8FE-648A9AFCD5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3461DE-42BD-930A-B253-C5768634B124}"/>
              </a:ext>
            </a:extLst>
          </p:cNvPr>
          <p:cNvSpPr>
            <a:spLocks noGrp="1"/>
          </p:cNvSpPr>
          <p:nvPr>
            <p:ph type="dt" sz="half" idx="10"/>
          </p:nvPr>
        </p:nvSpPr>
        <p:spPr/>
        <p:txBody>
          <a:bodyPr/>
          <a:lstStyle/>
          <a:p>
            <a:fld id="{75BE9C62-1337-40B8-BA50-E9F4861DB4BC}" type="datetime1">
              <a:rPr lang="en-US" smtClean="0"/>
              <a:t>31-Dec-22</a:t>
            </a:fld>
            <a:endParaRPr lang="en-US"/>
          </a:p>
        </p:txBody>
      </p:sp>
      <p:sp>
        <p:nvSpPr>
          <p:cNvPr id="6" name="Footer Placeholder 5">
            <a:extLst>
              <a:ext uri="{FF2B5EF4-FFF2-40B4-BE49-F238E27FC236}">
                <a16:creationId xmlns:a16="http://schemas.microsoft.com/office/drawing/2014/main" id="{678C524F-3B28-5341-F41F-DA1F40C7A11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F4CC616-DBE2-4AC2-9A8A-CC84752564E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8605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52359-87E8-8FBA-6F1A-9CF59CF4F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6B5DF8-0E5C-8CA0-6E6F-6BA748FDC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B4A552-88DF-DB65-E4CB-456896683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DE01B4-2633-BF97-C32A-13E02CDFA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72F2D7-3930-6834-04E1-60178006BF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DA19C9-12E4-E669-B6E7-11297F442CFF}"/>
              </a:ext>
            </a:extLst>
          </p:cNvPr>
          <p:cNvSpPr>
            <a:spLocks noGrp="1"/>
          </p:cNvSpPr>
          <p:nvPr>
            <p:ph type="dt" sz="half" idx="10"/>
          </p:nvPr>
        </p:nvSpPr>
        <p:spPr/>
        <p:txBody>
          <a:bodyPr/>
          <a:lstStyle/>
          <a:p>
            <a:fld id="{47C195EB-2DA3-4B24-8725-19BC22A7BE50}" type="datetime1">
              <a:rPr lang="en-US" smtClean="0"/>
              <a:t>31-Dec-22</a:t>
            </a:fld>
            <a:endParaRPr lang="en-US"/>
          </a:p>
        </p:txBody>
      </p:sp>
      <p:sp>
        <p:nvSpPr>
          <p:cNvPr id="8" name="Footer Placeholder 7">
            <a:extLst>
              <a:ext uri="{FF2B5EF4-FFF2-40B4-BE49-F238E27FC236}">
                <a16:creationId xmlns:a16="http://schemas.microsoft.com/office/drawing/2014/main" id="{15AD65D2-B4B4-5660-A69B-C1A6709E1E0B}"/>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FB3A972-3040-8331-C16E-5DA0A9E63CC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9190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A6D9-30C0-F081-46B5-1D8EA293EE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8A87B8-7503-F80D-5140-702ED213BDED}"/>
              </a:ext>
            </a:extLst>
          </p:cNvPr>
          <p:cNvSpPr>
            <a:spLocks noGrp="1"/>
          </p:cNvSpPr>
          <p:nvPr>
            <p:ph type="dt" sz="half" idx="10"/>
          </p:nvPr>
        </p:nvSpPr>
        <p:spPr/>
        <p:txBody>
          <a:bodyPr/>
          <a:lstStyle/>
          <a:p>
            <a:fld id="{F4E237E6-0076-4915-A5A8-B7C11FA4F374}" type="datetime1">
              <a:rPr lang="en-US" smtClean="0"/>
              <a:t>31-Dec-22</a:t>
            </a:fld>
            <a:endParaRPr lang="en-US"/>
          </a:p>
        </p:txBody>
      </p:sp>
      <p:sp>
        <p:nvSpPr>
          <p:cNvPr id="4" name="Footer Placeholder 3">
            <a:extLst>
              <a:ext uri="{FF2B5EF4-FFF2-40B4-BE49-F238E27FC236}">
                <a16:creationId xmlns:a16="http://schemas.microsoft.com/office/drawing/2014/main" id="{0C5BFCB6-0946-3D23-9DC9-E384BA476C6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D2755DD2-032B-643F-FDED-09AA7C9E68D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79254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564F5D-4094-868C-12EA-46A33EB12094}"/>
              </a:ext>
            </a:extLst>
          </p:cNvPr>
          <p:cNvSpPr>
            <a:spLocks noGrp="1"/>
          </p:cNvSpPr>
          <p:nvPr>
            <p:ph type="dt" sz="half" idx="10"/>
          </p:nvPr>
        </p:nvSpPr>
        <p:spPr/>
        <p:txBody>
          <a:bodyPr/>
          <a:lstStyle/>
          <a:p>
            <a:fld id="{3505F58F-C0B5-422A-8E5A-6B99E5D80F0A}" type="datetime1">
              <a:rPr lang="en-US" smtClean="0"/>
              <a:t>31-Dec-22</a:t>
            </a:fld>
            <a:endParaRPr lang="en-US"/>
          </a:p>
        </p:txBody>
      </p:sp>
      <p:sp>
        <p:nvSpPr>
          <p:cNvPr id="3" name="Footer Placeholder 2">
            <a:extLst>
              <a:ext uri="{FF2B5EF4-FFF2-40B4-BE49-F238E27FC236}">
                <a16:creationId xmlns:a16="http://schemas.microsoft.com/office/drawing/2014/main" id="{08FDC147-FD40-29AB-83E9-6199EA5D90D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071BEAB8-DB02-3A2A-F492-96E15FEA193D}"/>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4463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30EA-C411-A10B-E3A2-6777CC0E6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6480E5-8AFA-7E0D-7A69-60CD186F7A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938621-0512-1BEA-BB0E-6DCE11913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23EFB9-7540-E0FF-ACE0-190B78CD6031}"/>
              </a:ext>
            </a:extLst>
          </p:cNvPr>
          <p:cNvSpPr>
            <a:spLocks noGrp="1"/>
          </p:cNvSpPr>
          <p:nvPr>
            <p:ph type="dt" sz="half" idx="10"/>
          </p:nvPr>
        </p:nvSpPr>
        <p:spPr/>
        <p:txBody>
          <a:bodyPr/>
          <a:lstStyle/>
          <a:p>
            <a:fld id="{7565E655-9687-48DF-A33F-F8824CCCB5D1}" type="datetime1">
              <a:rPr lang="en-US" smtClean="0"/>
              <a:t>31-Dec-22</a:t>
            </a:fld>
            <a:endParaRPr lang="en-US"/>
          </a:p>
        </p:txBody>
      </p:sp>
      <p:sp>
        <p:nvSpPr>
          <p:cNvPr id="6" name="Footer Placeholder 5">
            <a:extLst>
              <a:ext uri="{FF2B5EF4-FFF2-40B4-BE49-F238E27FC236}">
                <a16:creationId xmlns:a16="http://schemas.microsoft.com/office/drawing/2014/main" id="{8328DB33-7DA0-B609-BEF5-FFBC52C244D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4457601-6C40-B223-6B6C-F05D3B3C4AB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651227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DC87-ADA7-CB06-8FB4-8FC630818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5DF99F-C622-5A88-B727-4DC607D69E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8CC914-EDD7-CAD4-6FDE-E9A904F097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916B8-AD7F-50DC-4F78-9DB1958FDBDA}"/>
              </a:ext>
            </a:extLst>
          </p:cNvPr>
          <p:cNvSpPr>
            <a:spLocks noGrp="1"/>
          </p:cNvSpPr>
          <p:nvPr>
            <p:ph type="dt" sz="half" idx="10"/>
          </p:nvPr>
        </p:nvSpPr>
        <p:spPr/>
        <p:txBody>
          <a:bodyPr/>
          <a:lstStyle/>
          <a:p>
            <a:fld id="{B97FD56A-AAB8-4544-A495-D0645413C9E3}" type="datetime1">
              <a:rPr lang="en-US" smtClean="0"/>
              <a:t>31-Dec-22</a:t>
            </a:fld>
            <a:endParaRPr lang="en-US"/>
          </a:p>
        </p:txBody>
      </p:sp>
      <p:sp>
        <p:nvSpPr>
          <p:cNvPr id="6" name="Footer Placeholder 5">
            <a:extLst>
              <a:ext uri="{FF2B5EF4-FFF2-40B4-BE49-F238E27FC236}">
                <a16:creationId xmlns:a16="http://schemas.microsoft.com/office/drawing/2014/main" id="{3211C395-30D6-B2F5-1323-FBD52090D54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D6330B-86F3-C779-311C-3F1A9BFA61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0396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F9A1C-0D5E-D02C-6BC0-2366898BEF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3AF04C-484D-7A75-0850-C06170CBD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2C66F-5DF5-B21A-E716-BC225A6439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BAB95-8DA7-460B-B00A-7037C8394FB0}" type="datetime1">
              <a:rPr lang="en-US" smtClean="0"/>
              <a:pPr/>
              <a:t>31-Dec-22</a:t>
            </a:fld>
            <a:endParaRPr lang="en-US" dirty="0"/>
          </a:p>
        </p:txBody>
      </p:sp>
      <p:sp>
        <p:nvSpPr>
          <p:cNvPr id="5" name="Footer Placeholder 4">
            <a:extLst>
              <a:ext uri="{FF2B5EF4-FFF2-40B4-BE49-F238E27FC236}">
                <a16:creationId xmlns:a16="http://schemas.microsoft.com/office/drawing/2014/main" id="{E5A59E79-A0CE-66DD-27FC-C40D054FB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2C412554-82C5-D62C-5919-4A605653F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16534574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93BAB95-8DA7-460B-B00A-7037C8394FB0}" type="datetime1">
              <a:rPr lang="en-US" smtClean="0"/>
              <a:pPr/>
              <a:t>31-Dec-22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11A71338-8BA2-4C79-A6C5-5A8E30081D0C}"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2059188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193BAB95-8DA7-460B-B00A-7037C8394FB0}" type="datetime1">
              <a:rPr lang="en-US" smtClean="0"/>
              <a:pPr/>
              <a:t>31-Dec-22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11A71338-8BA2-4C79-A6C5-5A8E30081D0C}"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2699060"/>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3E92-AB9D-F4EE-0D23-E4EADD6F49DF}"/>
              </a:ext>
            </a:extLst>
          </p:cNvPr>
          <p:cNvSpPr>
            <a:spLocks noGrp="1"/>
          </p:cNvSpPr>
          <p:nvPr>
            <p:ph type="ctrTitle"/>
          </p:nvPr>
        </p:nvSpPr>
        <p:spPr>
          <a:xfrm>
            <a:off x="286512" y="2139350"/>
            <a:ext cx="5414255" cy="2165703"/>
          </a:xfrm>
        </p:spPr>
        <p:txBody>
          <a:bodyPr>
            <a:noAutofit/>
          </a:bodyPr>
          <a:lstStyle/>
          <a:p>
            <a:pPr algn="l"/>
            <a:r>
              <a:rPr lang="en-US" sz="6000" dirty="0">
                <a:solidFill>
                  <a:schemeClr val="tx2">
                    <a:alpha val="80000"/>
                  </a:schemeClr>
                </a:solidFill>
              </a:rPr>
              <a:t>Welcome to the Presentation</a:t>
            </a:r>
          </a:p>
        </p:txBody>
      </p:sp>
      <p:pic>
        <p:nvPicPr>
          <p:cNvPr id="5" name="Picture 4" descr="A screenshot of a computer&#10;&#10;Description automatically generated with low confidence">
            <a:extLst>
              <a:ext uri="{FF2B5EF4-FFF2-40B4-BE49-F238E27FC236}">
                <a16:creationId xmlns:a16="http://schemas.microsoft.com/office/drawing/2014/main" id="{B78EF649-3D8A-B4C5-6998-07BCDBF267C6}"/>
              </a:ext>
            </a:extLst>
          </p:cNvPr>
          <p:cNvPicPr>
            <a:picLocks noChangeAspect="1"/>
          </p:cNvPicPr>
          <p:nvPr/>
        </p:nvPicPr>
        <p:blipFill rotWithShape="1">
          <a:blip r:embed="rId2">
            <a:extLst>
              <a:ext uri="{28A0092B-C50C-407E-A947-70E740481C1C}">
                <a14:useLocalDpi xmlns:a14="http://schemas.microsoft.com/office/drawing/2010/main" val="0"/>
              </a:ext>
            </a:extLst>
          </a:blip>
          <a:srcRect r="37750" b="1"/>
          <a:stretch/>
        </p:blipFill>
        <p:spPr>
          <a:xfrm>
            <a:off x="6025896" y="457200"/>
            <a:ext cx="5879592" cy="5879592"/>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24820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C98C-A4EB-4A28-A444-EDC39D514CF3}"/>
              </a:ext>
            </a:extLst>
          </p:cNvPr>
          <p:cNvSpPr>
            <a:spLocks noGrp="1"/>
          </p:cNvSpPr>
          <p:nvPr>
            <p:ph type="title"/>
          </p:nvPr>
        </p:nvSpPr>
        <p:spPr>
          <a:xfrm>
            <a:off x="838200" y="450831"/>
            <a:ext cx="10515600" cy="1325563"/>
          </a:xfrm>
        </p:spPr>
        <p:txBody>
          <a:bodyPr>
            <a:normAutofit/>
          </a:bodyPr>
          <a:lstStyle/>
          <a:p>
            <a:pPr algn="ctr"/>
            <a:r>
              <a:rPr lang="en-US" sz="3600" dirty="0"/>
              <a:t>Visualization of Column Relationships </a:t>
            </a:r>
            <a:br>
              <a:rPr lang="en-US" sz="3600" dirty="0"/>
            </a:br>
            <a:r>
              <a:rPr lang="en-US" sz="3600" dirty="0"/>
              <a:t>(Categorical Variables)</a:t>
            </a:r>
          </a:p>
        </p:txBody>
      </p:sp>
      <p:pic>
        <p:nvPicPr>
          <p:cNvPr id="5" name="Content Placeholder 4">
            <a:extLst>
              <a:ext uri="{FF2B5EF4-FFF2-40B4-BE49-F238E27FC236}">
                <a16:creationId xmlns:a16="http://schemas.microsoft.com/office/drawing/2014/main" id="{DC9DFD40-9A9C-49F6-8E8D-7B36DE3EE3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272" y="3131236"/>
            <a:ext cx="3971705" cy="3155265"/>
          </a:xfrm>
        </p:spPr>
      </p:pic>
      <p:pic>
        <p:nvPicPr>
          <p:cNvPr id="7" name="Picture 6">
            <a:extLst>
              <a:ext uri="{FF2B5EF4-FFF2-40B4-BE49-F238E27FC236}">
                <a16:creationId xmlns:a16="http://schemas.microsoft.com/office/drawing/2014/main" id="{B328A2E0-F56A-479A-9F44-92CD941C4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3" y="3009133"/>
            <a:ext cx="6204159" cy="3277368"/>
          </a:xfrm>
          <a:prstGeom prst="rect">
            <a:avLst/>
          </a:prstGeom>
        </p:spPr>
      </p:pic>
      <p:sp>
        <p:nvSpPr>
          <p:cNvPr id="9" name="TextBox 8">
            <a:extLst>
              <a:ext uri="{FF2B5EF4-FFF2-40B4-BE49-F238E27FC236}">
                <a16:creationId xmlns:a16="http://schemas.microsoft.com/office/drawing/2014/main" id="{D23AEF51-122B-4E85-83C0-CB5217D7C764}"/>
              </a:ext>
            </a:extLst>
          </p:cNvPr>
          <p:cNvSpPr txBox="1"/>
          <p:nvPr/>
        </p:nvSpPr>
        <p:spPr>
          <a:xfrm>
            <a:off x="995259" y="1776394"/>
            <a:ext cx="9535880" cy="646331"/>
          </a:xfrm>
          <a:prstGeom prst="rect">
            <a:avLst/>
          </a:prstGeom>
          <a:noFill/>
        </p:spPr>
        <p:txBody>
          <a:bodyPr wrap="none" rtlCol="0">
            <a:spAutoFit/>
          </a:bodyPr>
          <a:lstStyle/>
          <a:p>
            <a:pPr marL="285750" indent="-285750">
              <a:buFont typeface="Arial" panose="020B0604020202020204" pitchFamily="34" charset="0"/>
              <a:buChar char="•"/>
            </a:pPr>
            <a:r>
              <a:rPr lang="en-US" dirty="0"/>
              <a:t>Here we have transformed and encode categorical values from the columns into numerical value. </a:t>
            </a:r>
          </a:p>
          <a:p>
            <a:pPr marL="285750" indent="-285750">
              <a:buFont typeface="Arial" panose="020B0604020202020204" pitchFamily="34" charset="0"/>
              <a:buChar char="•"/>
            </a:pPr>
            <a:r>
              <a:rPr lang="en-US" dirty="0"/>
              <a:t>We have plotted these values into different graphs.</a:t>
            </a:r>
          </a:p>
        </p:txBody>
      </p:sp>
    </p:spTree>
    <p:extLst>
      <p:ext uri="{BB962C8B-B14F-4D97-AF65-F5344CB8AC3E}">
        <p14:creationId xmlns:p14="http://schemas.microsoft.com/office/powerpoint/2010/main" val="350652258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80AD6-787D-BBD9-F0D6-3CF708FC45B1}"/>
              </a:ext>
            </a:extLst>
          </p:cNvPr>
          <p:cNvSpPr>
            <a:spLocks noGrp="1"/>
          </p:cNvSpPr>
          <p:nvPr>
            <p:ph type="title"/>
          </p:nvPr>
        </p:nvSpPr>
        <p:spPr>
          <a:xfrm>
            <a:off x="594360" y="640263"/>
            <a:ext cx="3822192" cy="1344975"/>
          </a:xfrm>
        </p:spPr>
        <p:txBody>
          <a:bodyPr>
            <a:normAutofit/>
          </a:bodyPr>
          <a:lstStyle/>
          <a:p>
            <a:r>
              <a:rPr lang="en-US" sz="3600" dirty="0">
                <a:solidFill>
                  <a:schemeClr val="bg1"/>
                </a:solidFill>
                <a:latin typeface="Arial" panose="020B0604020202020204" pitchFamily="34" charset="0"/>
              </a:rPr>
              <a:t>C</a:t>
            </a:r>
            <a:r>
              <a:rPr lang="en-US" sz="3600" b="0" i="0" u="none" strike="noStrike" dirty="0">
                <a:solidFill>
                  <a:schemeClr val="bg1"/>
                </a:solidFill>
                <a:effectLst/>
                <a:latin typeface="Arial" panose="020B0604020202020204" pitchFamily="34" charset="0"/>
              </a:rPr>
              <a:t>orrelation </a:t>
            </a:r>
            <a:r>
              <a:rPr lang="en-US" sz="3600" dirty="0">
                <a:solidFill>
                  <a:schemeClr val="bg1"/>
                </a:solidFill>
                <a:latin typeface="Arial" panose="020B0604020202020204" pitchFamily="34" charset="0"/>
              </a:rPr>
              <a:t>M</a:t>
            </a:r>
            <a:r>
              <a:rPr lang="en-US" sz="3600" b="0" i="0" u="none" strike="noStrike" dirty="0">
                <a:solidFill>
                  <a:schemeClr val="bg1"/>
                </a:solidFill>
                <a:effectLst/>
                <a:latin typeface="Arial" panose="020B0604020202020204" pitchFamily="34" charset="0"/>
              </a:rPr>
              <a:t>atrix</a:t>
            </a:r>
            <a:endParaRPr lang="en-US" sz="3600" dirty="0">
              <a:solidFill>
                <a:schemeClr val="bg1"/>
              </a:solidFill>
            </a:endParaRPr>
          </a:p>
        </p:txBody>
      </p:sp>
      <p:cxnSp>
        <p:nvCxnSpPr>
          <p:cNvPr id="14" name="Straight Connector 1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7C5CD71-6960-CC24-0E20-09956F638D56}"/>
              </a:ext>
            </a:extLst>
          </p:cNvPr>
          <p:cNvSpPr>
            <a:spLocks noGrp="1"/>
          </p:cNvSpPr>
          <p:nvPr>
            <p:ph idx="1"/>
          </p:nvPr>
        </p:nvSpPr>
        <p:spPr>
          <a:xfrm>
            <a:off x="593610" y="2121763"/>
            <a:ext cx="3822192" cy="3773010"/>
          </a:xfrm>
        </p:spPr>
        <p:txBody>
          <a:bodyPr>
            <a:normAutofit/>
          </a:bodyPr>
          <a:lstStyle/>
          <a:p>
            <a:r>
              <a:rPr lang="en-US" sz="1800" dirty="0">
                <a:solidFill>
                  <a:schemeClr val="bg1"/>
                </a:solidFill>
                <a:latin typeface="Arial" panose="020B0604020202020204" pitchFamily="34" charset="0"/>
              </a:rPr>
              <a:t>W</a:t>
            </a:r>
            <a:r>
              <a:rPr lang="en-US" sz="1800" b="0" i="0" u="none" strike="noStrike" dirty="0">
                <a:solidFill>
                  <a:schemeClr val="bg1"/>
                </a:solidFill>
                <a:effectLst/>
                <a:latin typeface="Arial" panose="020B0604020202020204" pitchFamily="34" charset="0"/>
              </a:rPr>
              <a:t>e can see that there is a good relationship between underweight and other columns, we can say, our data pre-processing or cleaning is almost done. It is now ready to split in test and train cases.</a:t>
            </a:r>
            <a:endParaRPr lang="en-US" sz="2000" dirty="0">
              <a:solidFill>
                <a:schemeClr val="bg1"/>
              </a:solidFill>
            </a:endParaRPr>
          </a:p>
        </p:txBody>
      </p:sp>
      <p:pic>
        <p:nvPicPr>
          <p:cNvPr id="4" name="Picture 3">
            <a:extLst>
              <a:ext uri="{FF2B5EF4-FFF2-40B4-BE49-F238E27FC236}">
                <a16:creationId xmlns:a16="http://schemas.microsoft.com/office/drawing/2014/main" id="{80E2FD4B-5A8A-4132-9D2B-DF889B98F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866" y="393095"/>
            <a:ext cx="7157163" cy="5717734"/>
          </a:xfrm>
          <a:prstGeom prst="rect">
            <a:avLst/>
          </a:prstGeom>
        </p:spPr>
      </p:pic>
    </p:spTree>
    <p:extLst>
      <p:ext uri="{BB962C8B-B14F-4D97-AF65-F5344CB8AC3E}">
        <p14:creationId xmlns:p14="http://schemas.microsoft.com/office/powerpoint/2010/main" val="276004008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022E-C607-9C49-AE81-6DCA0809DDF9}"/>
              </a:ext>
            </a:extLst>
          </p:cNvPr>
          <p:cNvSpPr>
            <a:spLocks noGrp="1"/>
          </p:cNvSpPr>
          <p:nvPr>
            <p:ph type="title"/>
          </p:nvPr>
        </p:nvSpPr>
        <p:spPr/>
        <p:txBody>
          <a:bodyPr/>
          <a:lstStyle/>
          <a:p>
            <a:pPr algn="ctr"/>
            <a:r>
              <a:rPr lang="en-US" b="1" dirty="0"/>
              <a:t>Applying Machine Learning Algorithm</a:t>
            </a:r>
          </a:p>
        </p:txBody>
      </p:sp>
      <p:sp>
        <p:nvSpPr>
          <p:cNvPr id="3" name="Content Placeholder 2">
            <a:extLst>
              <a:ext uri="{FF2B5EF4-FFF2-40B4-BE49-F238E27FC236}">
                <a16:creationId xmlns:a16="http://schemas.microsoft.com/office/drawing/2014/main" id="{ADE50557-4F92-6FCB-E9A1-AB53F68F7684}"/>
              </a:ext>
            </a:extLst>
          </p:cNvPr>
          <p:cNvSpPr>
            <a:spLocks noGrp="1"/>
          </p:cNvSpPr>
          <p:nvPr>
            <p:ph idx="1"/>
          </p:nvPr>
        </p:nvSpPr>
        <p:spPr>
          <a:xfrm>
            <a:off x="838200" y="1970590"/>
            <a:ext cx="10515600" cy="3627321"/>
          </a:xfrm>
        </p:spPr>
        <p:txBody>
          <a:bodyPr/>
          <a:lstStyle/>
          <a:p>
            <a:r>
              <a:rPr lang="en-US" sz="1800" b="1" i="0" u="none" strike="noStrike" dirty="0">
                <a:solidFill>
                  <a:schemeClr val="tx1">
                    <a:lumMod val="85000"/>
                  </a:schemeClr>
                </a:solidFill>
                <a:effectLst/>
                <a:latin typeface="Arial" panose="020B0604020202020204" pitchFamily="34" charset="0"/>
              </a:rPr>
              <a:t>We trained 67% data to train our model and kept the remaining 33% data to test the model’s performance.</a:t>
            </a:r>
          </a:p>
          <a:p>
            <a:endParaRPr lang="en-US" sz="1800" b="1" dirty="0">
              <a:solidFill>
                <a:schemeClr val="tx1">
                  <a:lumMod val="85000"/>
                </a:schemeClr>
              </a:solidFill>
              <a:latin typeface="Arial" panose="020B0604020202020204" pitchFamily="34" charset="0"/>
            </a:endParaRPr>
          </a:p>
          <a:p>
            <a:r>
              <a:rPr lang="en-US" sz="1800" b="1" i="0" u="none" strike="noStrike" dirty="0">
                <a:solidFill>
                  <a:schemeClr val="tx1">
                    <a:lumMod val="85000"/>
                  </a:schemeClr>
                </a:solidFill>
                <a:effectLst/>
                <a:latin typeface="Arial" panose="020B0604020202020204" pitchFamily="34" charset="0"/>
              </a:rPr>
              <a:t> Among all those, some works for categorical and some works better on numeric variables. So, we applied 3 different algorithms on the dataset and those are </a:t>
            </a:r>
          </a:p>
          <a:p>
            <a:pPr marL="342900" indent="-342900">
              <a:buFont typeface="+mj-lt"/>
              <a:buAutoNum type="arabicPeriod"/>
            </a:pPr>
            <a:r>
              <a:rPr lang="en-US" sz="1800" b="1" dirty="0">
                <a:solidFill>
                  <a:schemeClr val="tx1">
                    <a:lumMod val="85000"/>
                  </a:schemeClr>
                </a:solidFill>
                <a:latin typeface="Arial" panose="020B0604020202020204" pitchFamily="34" charset="0"/>
              </a:rPr>
              <a:t>Linear Regression </a:t>
            </a:r>
          </a:p>
          <a:p>
            <a:pPr marL="342900" indent="-342900">
              <a:buFont typeface="+mj-lt"/>
              <a:buAutoNum type="arabicPeriod"/>
            </a:pPr>
            <a:r>
              <a:rPr lang="en-US" sz="1800" b="1" dirty="0">
                <a:solidFill>
                  <a:schemeClr val="tx1">
                    <a:lumMod val="85000"/>
                  </a:schemeClr>
                </a:solidFill>
                <a:latin typeface="Arial" panose="020B0604020202020204" pitchFamily="34" charset="0"/>
              </a:rPr>
              <a:t>Logistic Regression </a:t>
            </a:r>
          </a:p>
          <a:p>
            <a:pPr marL="342900" indent="-342900">
              <a:buFont typeface="+mj-lt"/>
              <a:buAutoNum type="arabicPeriod"/>
            </a:pPr>
            <a:r>
              <a:rPr lang="en-US" sz="1800" b="1" dirty="0">
                <a:solidFill>
                  <a:schemeClr val="tx1">
                    <a:lumMod val="85000"/>
                  </a:schemeClr>
                </a:solidFill>
                <a:latin typeface="Arial" panose="020B0604020202020204" pitchFamily="34" charset="0"/>
              </a:rPr>
              <a:t>Decision </a:t>
            </a:r>
            <a:r>
              <a:rPr lang="en-US" sz="1800" b="1" i="0" u="none" strike="noStrike" dirty="0">
                <a:solidFill>
                  <a:schemeClr val="tx1">
                    <a:lumMod val="85000"/>
                  </a:schemeClr>
                </a:solidFill>
                <a:effectLst/>
                <a:latin typeface="Arial" panose="020B0604020202020204" pitchFamily="34" charset="0"/>
              </a:rPr>
              <a:t>tree</a:t>
            </a:r>
          </a:p>
          <a:p>
            <a:pPr marL="342900" indent="-342900">
              <a:buFont typeface="+mj-lt"/>
              <a:buAutoNum type="arabicPeriod"/>
            </a:pPr>
            <a:r>
              <a:rPr lang="en-US" sz="1800" b="1" i="0" u="none" strike="noStrike" dirty="0">
                <a:solidFill>
                  <a:schemeClr val="tx1">
                    <a:lumMod val="85000"/>
                  </a:schemeClr>
                </a:solidFill>
                <a:effectLst/>
                <a:latin typeface="Arial" panose="020B0604020202020204" pitchFamily="34" charset="0"/>
              </a:rPr>
              <a:t>Random forest algorithm</a:t>
            </a:r>
            <a:endParaRPr lang="en-US" b="1" dirty="0">
              <a:solidFill>
                <a:schemeClr val="tx1">
                  <a:lumMod val="85000"/>
                </a:schemeClr>
              </a:solidFill>
            </a:endParaRPr>
          </a:p>
        </p:txBody>
      </p:sp>
    </p:spTree>
    <p:extLst>
      <p:ext uri="{BB962C8B-B14F-4D97-AF65-F5344CB8AC3E}">
        <p14:creationId xmlns:p14="http://schemas.microsoft.com/office/powerpoint/2010/main" val="254979793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BD5B-28F7-4871-B089-40D5A2B6A268}"/>
              </a:ext>
            </a:extLst>
          </p:cNvPr>
          <p:cNvSpPr>
            <a:spLocks noGrp="1"/>
          </p:cNvSpPr>
          <p:nvPr>
            <p:ph type="title"/>
          </p:nvPr>
        </p:nvSpPr>
        <p:spPr>
          <a:xfrm>
            <a:off x="2116833" y="816683"/>
            <a:ext cx="7958331" cy="631118"/>
          </a:xfrm>
        </p:spPr>
        <p:txBody>
          <a:bodyPr/>
          <a:lstStyle/>
          <a:p>
            <a:pPr algn="ctr"/>
            <a:r>
              <a:rPr lang="en-US" dirty="0"/>
              <a:t>Linear Regression Algorithm </a:t>
            </a:r>
          </a:p>
        </p:txBody>
      </p:sp>
      <p:sp>
        <p:nvSpPr>
          <p:cNvPr id="6" name="Rectangle 5">
            <a:extLst>
              <a:ext uri="{FF2B5EF4-FFF2-40B4-BE49-F238E27FC236}">
                <a16:creationId xmlns:a16="http://schemas.microsoft.com/office/drawing/2014/main" id="{3232CB5B-24D6-4A7B-A0B7-3E7373745077}"/>
              </a:ext>
            </a:extLst>
          </p:cNvPr>
          <p:cNvSpPr/>
          <p:nvPr/>
        </p:nvSpPr>
        <p:spPr>
          <a:xfrm>
            <a:off x="2321946" y="1893911"/>
            <a:ext cx="7548101" cy="923330"/>
          </a:xfrm>
          <a:prstGeom prst="rect">
            <a:avLst/>
          </a:prstGeom>
        </p:spPr>
        <p:txBody>
          <a:bodyPr wrap="square">
            <a:spAutoFit/>
          </a:bodyPr>
          <a:lstStyle/>
          <a:p>
            <a:pPr algn="just"/>
            <a:r>
              <a:rPr lang="en-US" dirty="0"/>
              <a:t>It works well in classifying both categorical and continuous dependent variables. As our dataset category matches with its classification, we applied this in our dataset and got 74% accuracy.</a:t>
            </a:r>
          </a:p>
        </p:txBody>
      </p:sp>
      <p:pic>
        <p:nvPicPr>
          <p:cNvPr id="4098" name="Picture 2">
            <a:extLst>
              <a:ext uri="{FF2B5EF4-FFF2-40B4-BE49-F238E27FC236}">
                <a16:creationId xmlns:a16="http://schemas.microsoft.com/office/drawing/2014/main" id="{367587B5-A513-46A6-A291-BA6FA2106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400" y="3073400"/>
            <a:ext cx="5291199" cy="36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43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BD5B-28F7-4871-B089-40D5A2B6A268}"/>
              </a:ext>
            </a:extLst>
          </p:cNvPr>
          <p:cNvSpPr>
            <a:spLocks noGrp="1"/>
          </p:cNvSpPr>
          <p:nvPr>
            <p:ph type="title"/>
          </p:nvPr>
        </p:nvSpPr>
        <p:spPr>
          <a:xfrm>
            <a:off x="2116833" y="816683"/>
            <a:ext cx="7958331" cy="631118"/>
          </a:xfrm>
        </p:spPr>
        <p:txBody>
          <a:bodyPr/>
          <a:lstStyle/>
          <a:p>
            <a:pPr algn="ctr"/>
            <a:r>
              <a:rPr lang="en-US" dirty="0"/>
              <a:t>Logistic Regression Algorithm </a:t>
            </a:r>
          </a:p>
        </p:txBody>
      </p:sp>
      <p:sp>
        <p:nvSpPr>
          <p:cNvPr id="6" name="Rectangle 5">
            <a:extLst>
              <a:ext uri="{FF2B5EF4-FFF2-40B4-BE49-F238E27FC236}">
                <a16:creationId xmlns:a16="http://schemas.microsoft.com/office/drawing/2014/main" id="{3232CB5B-24D6-4A7B-A0B7-3E7373745077}"/>
              </a:ext>
            </a:extLst>
          </p:cNvPr>
          <p:cNvSpPr/>
          <p:nvPr/>
        </p:nvSpPr>
        <p:spPr>
          <a:xfrm>
            <a:off x="2321946" y="1893911"/>
            <a:ext cx="7548101" cy="923330"/>
          </a:xfrm>
          <a:prstGeom prst="rect">
            <a:avLst/>
          </a:prstGeom>
        </p:spPr>
        <p:txBody>
          <a:bodyPr wrap="square">
            <a:spAutoFit/>
          </a:bodyPr>
          <a:lstStyle/>
          <a:p>
            <a:pPr algn="just"/>
            <a:r>
              <a:rPr lang="en-US" dirty="0"/>
              <a:t>It works well in classifying both categorical and continuous dependent variables. As our dataset category matches with its classification, we applied this in our dataset and got 74% accuracy.</a:t>
            </a:r>
          </a:p>
        </p:txBody>
      </p:sp>
      <p:pic>
        <p:nvPicPr>
          <p:cNvPr id="3074" name="Picture 2">
            <a:extLst>
              <a:ext uri="{FF2B5EF4-FFF2-40B4-BE49-F238E27FC236}">
                <a16:creationId xmlns:a16="http://schemas.microsoft.com/office/drawing/2014/main" id="{F6AD1357-3EFA-4474-AD0E-6DBAADACE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221" y="2944241"/>
            <a:ext cx="5289550" cy="363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8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BD5B-28F7-4871-B089-40D5A2B6A268}"/>
              </a:ext>
            </a:extLst>
          </p:cNvPr>
          <p:cNvSpPr>
            <a:spLocks noGrp="1"/>
          </p:cNvSpPr>
          <p:nvPr>
            <p:ph type="title"/>
          </p:nvPr>
        </p:nvSpPr>
        <p:spPr>
          <a:xfrm>
            <a:off x="2116833" y="816682"/>
            <a:ext cx="7958331" cy="1077229"/>
          </a:xfrm>
        </p:spPr>
        <p:txBody>
          <a:bodyPr/>
          <a:lstStyle/>
          <a:p>
            <a:pPr algn="ctr"/>
            <a:r>
              <a:rPr lang="en-US" dirty="0"/>
              <a:t>Decision Tree Algorithm </a:t>
            </a:r>
          </a:p>
        </p:txBody>
      </p:sp>
      <p:sp>
        <p:nvSpPr>
          <p:cNvPr id="6" name="Rectangle 5">
            <a:extLst>
              <a:ext uri="{FF2B5EF4-FFF2-40B4-BE49-F238E27FC236}">
                <a16:creationId xmlns:a16="http://schemas.microsoft.com/office/drawing/2014/main" id="{3232CB5B-24D6-4A7B-A0B7-3E7373745077}"/>
              </a:ext>
            </a:extLst>
          </p:cNvPr>
          <p:cNvSpPr/>
          <p:nvPr/>
        </p:nvSpPr>
        <p:spPr>
          <a:xfrm>
            <a:off x="2321946" y="1893911"/>
            <a:ext cx="7548101" cy="923330"/>
          </a:xfrm>
          <a:prstGeom prst="rect">
            <a:avLst/>
          </a:prstGeom>
        </p:spPr>
        <p:txBody>
          <a:bodyPr wrap="square">
            <a:spAutoFit/>
          </a:bodyPr>
          <a:lstStyle/>
          <a:p>
            <a:pPr algn="just"/>
            <a:r>
              <a:rPr lang="en-US" dirty="0"/>
              <a:t>It works well in classifying both categorical and continuous dependent variables. As our dataset category matches with its classification, we applied this in our dataset and got 74.37% accuracy.</a:t>
            </a:r>
          </a:p>
        </p:txBody>
      </p:sp>
      <p:pic>
        <p:nvPicPr>
          <p:cNvPr id="9" name="Picture 8">
            <a:extLst>
              <a:ext uri="{FF2B5EF4-FFF2-40B4-BE49-F238E27FC236}">
                <a16:creationId xmlns:a16="http://schemas.microsoft.com/office/drawing/2014/main" id="{138188B4-6007-474B-9B6E-37A290525C73}"/>
              </a:ext>
            </a:extLst>
          </p:cNvPr>
          <p:cNvPicPr>
            <a:picLocks noChangeAspect="1"/>
          </p:cNvPicPr>
          <p:nvPr/>
        </p:nvPicPr>
        <p:blipFill>
          <a:blip r:embed="rId2"/>
          <a:stretch>
            <a:fillRect/>
          </a:stretch>
        </p:blipFill>
        <p:spPr>
          <a:xfrm>
            <a:off x="3389475" y="2969773"/>
            <a:ext cx="5413042" cy="3888227"/>
          </a:xfrm>
          <a:prstGeom prst="rect">
            <a:avLst/>
          </a:prstGeom>
        </p:spPr>
      </p:pic>
    </p:spTree>
    <p:extLst>
      <p:ext uri="{BB962C8B-B14F-4D97-AF65-F5344CB8AC3E}">
        <p14:creationId xmlns:p14="http://schemas.microsoft.com/office/powerpoint/2010/main" val="3593973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668B-2D4E-4814-886A-E3937840FADA}"/>
              </a:ext>
            </a:extLst>
          </p:cNvPr>
          <p:cNvSpPr>
            <a:spLocks noGrp="1"/>
          </p:cNvSpPr>
          <p:nvPr>
            <p:ph type="title"/>
          </p:nvPr>
        </p:nvSpPr>
        <p:spPr>
          <a:xfrm>
            <a:off x="2116834" y="796603"/>
            <a:ext cx="7958331" cy="1077229"/>
          </a:xfrm>
        </p:spPr>
        <p:txBody>
          <a:bodyPr/>
          <a:lstStyle/>
          <a:p>
            <a:pPr algn="ctr"/>
            <a:r>
              <a:rPr lang="en-US" dirty="0"/>
              <a:t>Random Forest Algorithm</a:t>
            </a:r>
          </a:p>
        </p:txBody>
      </p:sp>
      <p:sp>
        <p:nvSpPr>
          <p:cNvPr id="6" name="Rectangle 5">
            <a:extLst>
              <a:ext uri="{FF2B5EF4-FFF2-40B4-BE49-F238E27FC236}">
                <a16:creationId xmlns:a16="http://schemas.microsoft.com/office/drawing/2014/main" id="{8CC67BF4-3747-4529-9C62-7F4318936BB0}"/>
              </a:ext>
            </a:extLst>
          </p:cNvPr>
          <p:cNvSpPr/>
          <p:nvPr/>
        </p:nvSpPr>
        <p:spPr>
          <a:xfrm>
            <a:off x="2116834" y="1880764"/>
            <a:ext cx="8119680" cy="923330"/>
          </a:xfrm>
          <a:prstGeom prst="rect">
            <a:avLst/>
          </a:prstGeom>
        </p:spPr>
        <p:txBody>
          <a:bodyPr wrap="square">
            <a:spAutoFit/>
          </a:bodyPr>
          <a:lstStyle/>
          <a:p>
            <a:pPr algn="just"/>
            <a:r>
              <a:rPr lang="en-US" dirty="0"/>
              <a:t>We used a decision tree algorithm on our model and sometimes that model shows results in a biased way. To know the accuracy in a more precise way, we implemented a random forest algorithm. It gives the best result with 85%</a:t>
            </a:r>
          </a:p>
        </p:txBody>
      </p:sp>
      <p:pic>
        <p:nvPicPr>
          <p:cNvPr id="5122" name="Picture 2">
            <a:extLst>
              <a:ext uri="{FF2B5EF4-FFF2-40B4-BE49-F238E27FC236}">
                <a16:creationId xmlns:a16="http://schemas.microsoft.com/office/drawing/2014/main" id="{55FD8A08-B720-480D-B1B6-F0FD509E0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224" y="3043639"/>
            <a:ext cx="5035549" cy="345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66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FBEE-469F-4CFB-AD3B-F3E36F59093D}"/>
              </a:ext>
            </a:extLst>
          </p:cNvPr>
          <p:cNvSpPr>
            <a:spLocks noGrp="1"/>
          </p:cNvSpPr>
          <p:nvPr>
            <p:ph type="title"/>
          </p:nvPr>
        </p:nvSpPr>
        <p:spPr>
          <a:xfrm>
            <a:off x="581192" y="491706"/>
            <a:ext cx="11029616" cy="1013800"/>
          </a:xfrm>
        </p:spPr>
        <p:txBody>
          <a:bodyPr/>
          <a:lstStyle/>
          <a:p>
            <a:pPr algn="ctr"/>
            <a:r>
              <a:rPr lang="en-US" dirty="0"/>
              <a:t>Classification Report(Random forest)</a:t>
            </a:r>
          </a:p>
        </p:txBody>
      </p:sp>
      <p:pic>
        <p:nvPicPr>
          <p:cNvPr id="4" name="Picture 3">
            <a:extLst>
              <a:ext uri="{FF2B5EF4-FFF2-40B4-BE49-F238E27FC236}">
                <a16:creationId xmlns:a16="http://schemas.microsoft.com/office/drawing/2014/main" id="{E8BC7E34-E066-4AD9-9012-964DA3099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785" y="2149814"/>
            <a:ext cx="8220430" cy="2262927"/>
          </a:xfrm>
          <a:prstGeom prst="rect">
            <a:avLst/>
          </a:prstGeom>
        </p:spPr>
      </p:pic>
      <p:pic>
        <p:nvPicPr>
          <p:cNvPr id="6" name="Picture 5">
            <a:extLst>
              <a:ext uri="{FF2B5EF4-FFF2-40B4-BE49-F238E27FC236}">
                <a16:creationId xmlns:a16="http://schemas.microsoft.com/office/drawing/2014/main" id="{C9FAA833-FAAA-4E52-B78E-E54FA7504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012" y="4514341"/>
            <a:ext cx="8065976" cy="1277942"/>
          </a:xfrm>
          <a:prstGeom prst="rect">
            <a:avLst/>
          </a:prstGeom>
        </p:spPr>
      </p:pic>
    </p:spTree>
    <p:extLst>
      <p:ext uri="{BB962C8B-B14F-4D97-AF65-F5344CB8AC3E}">
        <p14:creationId xmlns:p14="http://schemas.microsoft.com/office/powerpoint/2010/main" val="238479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FBEE-469F-4CFB-AD3B-F3E36F59093D}"/>
              </a:ext>
            </a:extLst>
          </p:cNvPr>
          <p:cNvSpPr>
            <a:spLocks noGrp="1"/>
          </p:cNvSpPr>
          <p:nvPr>
            <p:ph type="title"/>
          </p:nvPr>
        </p:nvSpPr>
        <p:spPr>
          <a:xfrm>
            <a:off x="581192" y="491706"/>
            <a:ext cx="11029616" cy="1013800"/>
          </a:xfrm>
        </p:spPr>
        <p:txBody>
          <a:bodyPr/>
          <a:lstStyle/>
          <a:p>
            <a:pPr algn="ctr"/>
            <a:r>
              <a:rPr lang="en-US" dirty="0"/>
              <a:t>Performance Analysis Graph</a:t>
            </a:r>
          </a:p>
        </p:txBody>
      </p:sp>
      <p:pic>
        <p:nvPicPr>
          <p:cNvPr id="2050" name="Picture 2">
            <a:extLst>
              <a:ext uri="{FF2B5EF4-FFF2-40B4-BE49-F238E27FC236}">
                <a16:creationId xmlns:a16="http://schemas.microsoft.com/office/drawing/2014/main" id="{616DE7F9-EF58-4F7B-94F4-47495FF48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399" y="2247900"/>
            <a:ext cx="7155201" cy="384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016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E0BF-72B5-4280-9548-3F4780F8DA67}"/>
              </a:ext>
            </a:extLst>
          </p:cNvPr>
          <p:cNvSpPr>
            <a:spLocks noGrp="1"/>
          </p:cNvSpPr>
          <p:nvPr>
            <p:ph type="title"/>
          </p:nvPr>
        </p:nvSpPr>
        <p:spPr>
          <a:xfrm>
            <a:off x="581192" y="561312"/>
            <a:ext cx="11029616" cy="1013800"/>
          </a:xfrm>
        </p:spPr>
        <p:txBody>
          <a:bodyPr/>
          <a:lstStyle/>
          <a:p>
            <a:pPr algn="ctr"/>
            <a:r>
              <a:rPr lang="en-US" dirty="0"/>
              <a:t>Conclusion</a:t>
            </a:r>
          </a:p>
        </p:txBody>
      </p:sp>
      <p:sp>
        <p:nvSpPr>
          <p:cNvPr id="3" name="Content Placeholder 2">
            <a:extLst>
              <a:ext uri="{FF2B5EF4-FFF2-40B4-BE49-F238E27FC236}">
                <a16:creationId xmlns:a16="http://schemas.microsoft.com/office/drawing/2014/main" id="{6CD2AFF0-CF24-44B5-9100-B71FC8E477A3}"/>
              </a:ext>
            </a:extLst>
          </p:cNvPr>
          <p:cNvSpPr>
            <a:spLocks noGrp="1"/>
          </p:cNvSpPr>
          <p:nvPr>
            <p:ph idx="1"/>
          </p:nvPr>
        </p:nvSpPr>
        <p:spPr>
          <a:xfrm>
            <a:off x="469048" y="1809560"/>
            <a:ext cx="11141760" cy="3678303"/>
          </a:xfrm>
        </p:spPr>
        <p:txBody>
          <a:bodyPr/>
          <a:lstStyle/>
          <a:p>
            <a:pPr algn="just"/>
            <a:r>
              <a:rPr lang="en-US" dirty="0"/>
              <a:t>That was a great experience for us while working on a dataset using Machine learning model. The journey was started from selecting a suitable dataset and ends with a formal visualization using different models on it. We got quite satisfactory results on the dataset applying different algorithms. We have tried several ways to ensure the best results. Most importantly, we have learned several things along the way</a:t>
            </a:r>
          </a:p>
          <a:p>
            <a:pPr algn="just"/>
            <a:endParaRPr lang="en-US" dirty="0"/>
          </a:p>
        </p:txBody>
      </p:sp>
    </p:spTree>
    <p:extLst>
      <p:ext uri="{BB962C8B-B14F-4D97-AF65-F5344CB8AC3E}">
        <p14:creationId xmlns:p14="http://schemas.microsoft.com/office/powerpoint/2010/main" val="118945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5DF7B5A-4FA9-C03B-9C98-A7B7249ACFE1}"/>
              </a:ext>
            </a:extLst>
          </p:cNvPr>
          <p:cNvSpPr/>
          <p:nvPr/>
        </p:nvSpPr>
        <p:spPr>
          <a:xfrm>
            <a:off x="4160322" y="403760"/>
            <a:ext cx="3871356" cy="3871356"/>
          </a:xfrm>
          <a:prstGeom prst="ellipse">
            <a:avLst/>
          </a:prstGeom>
          <a:gradFill flip="none" rotWithShape="1">
            <a:gsLst>
              <a:gs pos="0">
                <a:schemeClr val="accent5">
                  <a:alpha val="0"/>
                  <a:lumMod val="70000"/>
                </a:schemeClr>
              </a:gs>
              <a:gs pos="46000">
                <a:schemeClr val="accent5">
                  <a:lumMod val="95000"/>
                  <a:lumOff val="5000"/>
                </a:schemeClr>
              </a:gs>
              <a:gs pos="100000">
                <a:schemeClr val="accent5">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latin typeface="Artifakt Element Heavy" panose="020B0B03050000020004" pitchFamily="34" charset="0"/>
                <a:ea typeface="Artifakt Element Heavy" panose="020B0B03050000020004" pitchFamily="34" charset="0"/>
              </a:rPr>
              <a:t>Project on AI</a:t>
            </a:r>
            <a:br>
              <a:rPr lang="en-US" sz="2800" b="1" dirty="0">
                <a:latin typeface="Artifakt Element Heavy" panose="020B0B03050000020004" pitchFamily="34" charset="0"/>
                <a:ea typeface="Artifakt Element Heavy" panose="020B0B03050000020004" pitchFamily="34" charset="0"/>
              </a:rPr>
            </a:br>
            <a:r>
              <a:rPr lang="en-US" sz="1600" b="1" dirty="0">
                <a:latin typeface="Artifakt Element Heavy" panose="020B0B03050000020004" pitchFamily="34" charset="0"/>
                <a:ea typeface="Artifakt Element Heavy" panose="020B0B03050000020004" pitchFamily="34" charset="0"/>
              </a:rPr>
              <a:t>Applying Machine Learning to learn Knowledge from</a:t>
            </a:r>
          </a:p>
          <a:p>
            <a:pPr algn="ctr"/>
            <a:r>
              <a:rPr lang="en-US" sz="2200" b="1" dirty="0">
                <a:latin typeface="Artifakt Element Heavy" panose="020B0B03050000020004" pitchFamily="34" charset="0"/>
                <a:ea typeface="Artifakt Element Heavy" panose="020B0B03050000020004" pitchFamily="34" charset="0"/>
              </a:rPr>
              <a:t>“Joint Child Malnutrition Estimates Datasets”</a:t>
            </a:r>
          </a:p>
        </p:txBody>
      </p:sp>
    </p:spTree>
    <p:extLst>
      <p:ext uri="{BB962C8B-B14F-4D97-AF65-F5344CB8AC3E}">
        <p14:creationId xmlns:p14="http://schemas.microsoft.com/office/powerpoint/2010/main" val="799854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l="-5000" r="-5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C1245D-44C2-16FF-D10A-F3F8537DE191}"/>
              </a:ext>
            </a:extLst>
          </p:cNvPr>
          <p:cNvSpPr>
            <a:spLocks noGrp="1"/>
          </p:cNvSpPr>
          <p:nvPr>
            <p:ph type="title"/>
          </p:nvPr>
        </p:nvSpPr>
        <p:spPr>
          <a:xfrm>
            <a:off x="541316" y="2766218"/>
            <a:ext cx="4909458" cy="1325563"/>
          </a:xfrm>
        </p:spPr>
        <p:txBody>
          <a:bodyPr/>
          <a:lstStyle/>
          <a:p>
            <a:r>
              <a:rPr lang="en-US" dirty="0">
                <a:solidFill>
                  <a:schemeClr val="bg1"/>
                </a:solidFill>
                <a:latin typeface="Artifakt Element Heavy" panose="020B0B03050000020004" pitchFamily="34" charset="0"/>
                <a:ea typeface="Artifakt Element Heavy" panose="020B0B03050000020004" pitchFamily="34" charset="0"/>
              </a:rPr>
              <a:t>Thank You</a:t>
            </a:r>
          </a:p>
        </p:txBody>
      </p:sp>
    </p:spTree>
    <p:extLst>
      <p:ext uri="{BB962C8B-B14F-4D97-AF65-F5344CB8AC3E}">
        <p14:creationId xmlns:p14="http://schemas.microsoft.com/office/powerpoint/2010/main" val="371351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E46380-759E-30A8-15D2-1455F2A717BC}"/>
              </a:ext>
            </a:extLst>
          </p:cNvPr>
          <p:cNvSpPr txBox="1"/>
          <p:nvPr/>
        </p:nvSpPr>
        <p:spPr>
          <a:xfrm>
            <a:off x="713837" y="831135"/>
            <a:ext cx="9629034" cy="1384995"/>
          </a:xfrm>
          <a:prstGeom prst="rect">
            <a:avLst/>
          </a:prstGeom>
          <a:noFill/>
        </p:spPr>
        <p:txBody>
          <a:bodyPr wrap="square">
            <a:spAutoFit/>
          </a:bodyPr>
          <a:lstStyle/>
          <a:p>
            <a:r>
              <a:rPr lang="en-US" sz="2800" dirty="0">
                <a:solidFill>
                  <a:schemeClr val="bg1"/>
                </a:solidFill>
                <a:latin typeface="Artifakt Element Heavy" panose="020B0B03050000020004" pitchFamily="34" charset="0"/>
                <a:ea typeface="Artifakt Element Heavy" panose="020B0B03050000020004" pitchFamily="34" charset="0"/>
              </a:rPr>
              <a:t>Submitted To: Dr. Mohammad </a:t>
            </a:r>
            <a:r>
              <a:rPr lang="en-US" sz="2800" dirty="0" err="1">
                <a:solidFill>
                  <a:schemeClr val="bg1"/>
                </a:solidFill>
                <a:latin typeface="Artifakt Element Heavy" panose="020B0B03050000020004" pitchFamily="34" charset="0"/>
                <a:ea typeface="Artifakt Element Heavy" panose="020B0B03050000020004" pitchFamily="34" charset="0"/>
              </a:rPr>
              <a:t>Manzurul</a:t>
            </a:r>
            <a:r>
              <a:rPr lang="en-US" sz="2800" dirty="0">
                <a:solidFill>
                  <a:schemeClr val="bg1"/>
                </a:solidFill>
                <a:latin typeface="Artifakt Element Heavy" panose="020B0B03050000020004" pitchFamily="34" charset="0"/>
                <a:ea typeface="Artifakt Element Heavy" panose="020B0B03050000020004" pitchFamily="34" charset="0"/>
              </a:rPr>
              <a:t> Islam</a:t>
            </a:r>
          </a:p>
          <a:p>
            <a:r>
              <a:rPr lang="en-US" sz="2800" dirty="0">
                <a:solidFill>
                  <a:schemeClr val="bg1"/>
                </a:solidFill>
                <a:latin typeface="Artifakt Element Heavy" panose="020B0B03050000020004" pitchFamily="34" charset="0"/>
                <a:ea typeface="Artifakt Element Heavy" panose="020B0B03050000020004" pitchFamily="34" charset="0"/>
              </a:rPr>
              <a:t>                          Assistant Professor </a:t>
            </a:r>
          </a:p>
          <a:p>
            <a:r>
              <a:rPr lang="en-US" sz="2800" dirty="0">
                <a:solidFill>
                  <a:schemeClr val="bg1"/>
                </a:solidFill>
                <a:latin typeface="Artifakt Element Heavy" panose="020B0B03050000020004" pitchFamily="34" charset="0"/>
                <a:ea typeface="Artifakt Element Heavy" panose="020B0B03050000020004" pitchFamily="34" charset="0"/>
              </a:rPr>
              <a:t>                          Department of Computer Science &amp; Engineering</a:t>
            </a:r>
          </a:p>
        </p:txBody>
      </p:sp>
      <p:sp>
        <p:nvSpPr>
          <p:cNvPr id="9" name="TextBox 8">
            <a:extLst>
              <a:ext uri="{FF2B5EF4-FFF2-40B4-BE49-F238E27FC236}">
                <a16:creationId xmlns:a16="http://schemas.microsoft.com/office/drawing/2014/main" id="{B9372458-FB63-D780-C8D7-14B90A8BAF84}"/>
              </a:ext>
            </a:extLst>
          </p:cNvPr>
          <p:cNvSpPr txBox="1"/>
          <p:nvPr/>
        </p:nvSpPr>
        <p:spPr>
          <a:xfrm>
            <a:off x="713837" y="3167390"/>
            <a:ext cx="6097978" cy="523220"/>
          </a:xfrm>
          <a:prstGeom prst="rect">
            <a:avLst/>
          </a:prstGeom>
          <a:noFill/>
        </p:spPr>
        <p:txBody>
          <a:bodyPr wrap="square">
            <a:spAutoFit/>
          </a:bodyPr>
          <a:lstStyle/>
          <a:p>
            <a:r>
              <a:rPr lang="en-US" sz="2800" dirty="0">
                <a:solidFill>
                  <a:schemeClr val="bg1"/>
                </a:solidFill>
                <a:latin typeface="Artifakt Element Heavy" panose="020B0B03050000020004" pitchFamily="34" charset="0"/>
                <a:ea typeface="Artifakt Element Heavy" panose="020B0B03050000020004" pitchFamily="34" charset="0"/>
              </a:rPr>
              <a:t>Submitted By: Group 2 </a:t>
            </a:r>
          </a:p>
        </p:txBody>
      </p:sp>
      <p:graphicFrame>
        <p:nvGraphicFramePr>
          <p:cNvPr id="10" name="Table 10">
            <a:extLst>
              <a:ext uri="{FF2B5EF4-FFF2-40B4-BE49-F238E27FC236}">
                <a16:creationId xmlns:a16="http://schemas.microsoft.com/office/drawing/2014/main" id="{E3A3BBD2-3572-9AD6-4299-B6289E923131}"/>
              </a:ext>
            </a:extLst>
          </p:cNvPr>
          <p:cNvGraphicFramePr>
            <a:graphicFrameLocks noGrp="1"/>
          </p:cNvGraphicFramePr>
          <p:nvPr>
            <p:extLst>
              <p:ext uri="{D42A27DB-BD31-4B8C-83A1-F6EECF244321}">
                <p14:modId xmlns:p14="http://schemas.microsoft.com/office/powerpoint/2010/main" val="2833434514"/>
              </p:ext>
            </p:extLst>
          </p:nvPr>
        </p:nvGraphicFramePr>
        <p:xfrm>
          <a:off x="713837" y="3843506"/>
          <a:ext cx="11220864" cy="2540238"/>
        </p:xfrm>
        <a:graphic>
          <a:graphicData uri="http://schemas.openxmlformats.org/drawingml/2006/table">
            <a:tbl>
              <a:tblPr firstRow="1" bandRow="1">
                <a:tableStyleId>{5C22544A-7EE6-4342-B048-85BDC9FD1C3A}</a:tableStyleId>
              </a:tblPr>
              <a:tblGrid>
                <a:gridCol w="5610432">
                  <a:extLst>
                    <a:ext uri="{9D8B030D-6E8A-4147-A177-3AD203B41FA5}">
                      <a16:colId xmlns:a16="http://schemas.microsoft.com/office/drawing/2014/main" val="3417893016"/>
                    </a:ext>
                  </a:extLst>
                </a:gridCol>
                <a:gridCol w="5610432">
                  <a:extLst>
                    <a:ext uri="{9D8B030D-6E8A-4147-A177-3AD203B41FA5}">
                      <a16:colId xmlns:a16="http://schemas.microsoft.com/office/drawing/2014/main" val="3814376377"/>
                    </a:ext>
                  </a:extLst>
                </a:gridCol>
              </a:tblGrid>
              <a:tr h="633386">
                <a:tc>
                  <a:txBody>
                    <a:bodyPr/>
                    <a:lstStyle/>
                    <a:p>
                      <a:pPr algn="ctr"/>
                      <a:r>
                        <a:rPr lang="en-US" dirty="0">
                          <a:latin typeface="Artifakt Element Heavy" panose="020B0B03050000020004" pitchFamily="34" charset="0"/>
                          <a:ea typeface="Artifakt Element Heavy" panose="020B0B03050000020004" pitchFamily="34" charset="0"/>
                        </a:rPr>
                        <a:t>Name</a:t>
                      </a:r>
                    </a:p>
                  </a:txBody>
                  <a:tcPr/>
                </a:tc>
                <a:tc>
                  <a:txBody>
                    <a:bodyPr/>
                    <a:lstStyle/>
                    <a:p>
                      <a:pPr algn="ctr"/>
                      <a:r>
                        <a:rPr lang="en-US" dirty="0">
                          <a:latin typeface="Artifakt Element Heavy" panose="020B0B03050000020004" pitchFamily="34" charset="0"/>
                          <a:ea typeface="Artifakt Element Heavy" panose="020B0B03050000020004" pitchFamily="34" charset="0"/>
                        </a:rPr>
                        <a:t>ID</a:t>
                      </a:r>
                    </a:p>
                  </a:txBody>
                  <a:tcPr/>
                </a:tc>
                <a:extLst>
                  <a:ext uri="{0D108BD9-81ED-4DB2-BD59-A6C34878D82A}">
                    <a16:rowId xmlns:a16="http://schemas.microsoft.com/office/drawing/2014/main" val="440241640"/>
                  </a:ext>
                </a:extLst>
              </a:tr>
              <a:tr h="633386">
                <a:tc>
                  <a:txBody>
                    <a:bodyPr/>
                    <a:lstStyle/>
                    <a:p>
                      <a:pPr algn="ctr"/>
                      <a:r>
                        <a:rPr lang="en-US" dirty="0" err="1">
                          <a:latin typeface="Bahnschrift SemiBold SemiConden" panose="020B0502040204020203" pitchFamily="34" charset="0"/>
                        </a:rPr>
                        <a:t>Ratul</a:t>
                      </a:r>
                      <a:r>
                        <a:rPr lang="en-US" dirty="0">
                          <a:latin typeface="Bahnschrift SemiBold SemiConden" panose="020B0502040204020203" pitchFamily="34" charset="0"/>
                        </a:rPr>
                        <a:t> </a:t>
                      </a:r>
                      <a:r>
                        <a:rPr lang="en-US" dirty="0" err="1">
                          <a:latin typeface="Bahnschrift SemiBold SemiConden" panose="020B0502040204020203" pitchFamily="34" charset="0"/>
                        </a:rPr>
                        <a:t>Saha</a:t>
                      </a:r>
                      <a:endParaRPr lang="en-US" dirty="0">
                        <a:latin typeface="Bahnschrift SemiBold SemiConden" panose="020B0502040204020203" pitchFamily="34" charset="0"/>
                      </a:endParaRPr>
                    </a:p>
                  </a:txBody>
                  <a:tcPr/>
                </a:tc>
                <a:tc>
                  <a:txBody>
                    <a:bodyPr/>
                    <a:lstStyle/>
                    <a:p>
                      <a:pPr algn="ctr"/>
                      <a:r>
                        <a:rPr lang="en-US" dirty="0">
                          <a:latin typeface="Bahnschrift SemiBold SemiConden" panose="020B0502040204020203" pitchFamily="34" charset="0"/>
                        </a:rPr>
                        <a:t>2020-1-60-036</a:t>
                      </a:r>
                    </a:p>
                  </a:txBody>
                  <a:tcPr/>
                </a:tc>
                <a:extLst>
                  <a:ext uri="{0D108BD9-81ED-4DB2-BD59-A6C34878D82A}">
                    <a16:rowId xmlns:a16="http://schemas.microsoft.com/office/drawing/2014/main" val="3725696691"/>
                  </a:ext>
                </a:extLst>
              </a:tr>
              <a:tr h="633386">
                <a:tc>
                  <a:txBody>
                    <a:bodyPr/>
                    <a:lstStyle/>
                    <a:p>
                      <a:pPr algn="ctr"/>
                      <a:r>
                        <a:rPr lang="en-US" dirty="0">
                          <a:latin typeface="Bahnschrift SemiBold SemiConden" panose="020B0502040204020203" pitchFamily="34" charset="0"/>
                        </a:rPr>
                        <a:t>Md. Al Mamun</a:t>
                      </a:r>
                    </a:p>
                  </a:txBody>
                  <a:tcPr/>
                </a:tc>
                <a:tc>
                  <a:txBody>
                    <a:bodyPr/>
                    <a:lstStyle/>
                    <a:p>
                      <a:pPr algn="ctr"/>
                      <a:r>
                        <a:rPr lang="en-US" dirty="0">
                          <a:latin typeface="Bahnschrift SemiBold SemiConden" panose="020B0502040204020203" pitchFamily="34" charset="0"/>
                        </a:rPr>
                        <a:t>2020-1-60-043</a:t>
                      </a:r>
                    </a:p>
                  </a:txBody>
                  <a:tcPr/>
                </a:tc>
                <a:extLst>
                  <a:ext uri="{0D108BD9-81ED-4DB2-BD59-A6C34878D82A}">
                    <a16:rowId xmlns:a16="http://schemas.microsoft.com/office/drawing/2014/main" val="1621224761"/>
                  </a:ext>
                </a:extLst>
              </a:tr>
              <a:tr h="633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Bahnschrift SemiBold SemiConden" panose="020B0502040204020203" pitchFamily="34" charset="0"/>
                        </a:rPr>
                        <a:t>Mahmuda</a:t>
                      </a:r>
                      <a:r>
                        <a:rPr lang="en-US" dirty="0">
                          <a:latin typeface="Bahnschrift SemiBold SemiConden" panose="020B0502040204020203" pitchFamily="34" charset="0"/>
                        </a:rPr>
                        <a:t> Islam </a:t>
                      </a:r>
                      <a:r>
                        <a:rPr lang="en-US" dirty="0" err="1">
                          <a:latin typeface="Bahnschrift SemiBold SemiConden" panose="020B0502040204020203" pitchFamily="34" charset="0"/>
                        </a:rPr>
                        <a:t>Rodela</a:t>
                      </a:r>
                      <a:endParaRPr lang="en-US" dirty="0">
                        <a:latin typeface="Bahnschrift SemiBold SemiConden" panose="020B0502040204020203" pitchFamily="34" charset="0"/>
                      </a:endParaRPr>
                    </a:p>
                    <a:p>
                      <a:pPr algn="ctr"/>
                      <a:endParaRPr lang="en-US" dirty="0">
                        <a:latin typeface="Bahnschrift SemiBold SemiConden" panose="020B0502040204020203" pitchFamily="34" charset="0"/>
                      </a:endParaRPr>
                    </a:p>
                  </a:txBody>
                  <a:tcPr/>
                </a:tc>
                <a:tc>
                  <a:txBody>
                    <a:bodyPr/>
                    <a:lstStyle/>
                    <a:p>
                      <a:pPr algn="ctr"/>
                      <a:r>
                        <a:rPr lang="en-US" dirty="0">
                          <a:latin typeface="Bahnschrift SemiBold SemiConden" panose="020B0502040204020203" pitchFamily="34" charset="0"/>
                        </a:rPr>
                        <a:t>2020-2-60-038</a:t>
                      </a:r>
                    </a:p>
                  </a:txBody>
                  <a:tcPr/>
                </a:tc>
                <a:extLst>
                  <a:ext uri="{0D108BD9-81ED-4DB2-BD59-A6C34878D82A}">
                    <a16:rowId xmlns:a16="http://schemas.microsoft.com/office/drawing/2014/main" val="2456911901"/>
                  </a:ext>
                </a:extLst>
              </a:tr>
            </a:tbl>
          </a:graphicData>
        </a:graphic>
      </p:graphicFrame>
    </p:spTree>
    <p:extLst>
      <p:ext uri="{BB962C8B-B14F-4D97-AF65-F5344CB8AC3E}">
        <p14:creationId xmlns:p14="http://schemas.microsoft.com/office/powerpoint/2010/main" val="648036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D8C1-24F1-3AAB-3C81-4114A9C155EB}"/>
              </a:ext>
            </a:extLst>
          </p:cNvPr>
          <p:cNvSpPr>
            <a:spLocks noGrp="1"/>
          </p:cNvSpPr>
          <p:nvPr>
            <p:ph type="title"/>
          </p:nvPr>
        </p:nvSpPr>
        <p:spPr>
          <a:xfrm>
            <a:off x="838200" y="149666"/>
            <a:ext cx="10515600" cy="1325563"/>
          </a:xfrm>
        </p:spPr>
        <p:txBody>
          <a:bodyPr/>
          <a:lstStyle/>
          <a:p>
            <a:pPr algn="ctr"/>
            <a:r>
              <a:rPr lang="en-US" dirty="0"/>
              <a:t>Dataset Description</a:t>
            </a:r>
          </a:p>
        </p:txBody>
      </p:sp>
      <p:sp>
        <p:nvSpPr>
          <p:cNvPr id="3" name="Content Placeholder 2">
            <a:extLst>
              <a:ext uri="{FF2B5EF4-FFF2-40B4-BE49-F238E27FC236}">
                <a16:creationId xmlns:a16="http://schemas.microsoft.com/office/drawing/2014/main" id="{77905F3F-E074-B6AC-0B54-9F866CEC591C}"/>
              </a:ext>
            </a:extLst>
          </p:cNvPr>
          <p:cNvSpPr>
            <a:spLocks noGrp="1"/>
          </p:cNvSpPr>
          <p:nvPr>
            <p:ph idx="1"/>
          </p:nvPr>
        </p:nvSpPr>
        <p:spPr>
          <a:xfrm>
            <a:off x="447675" y="2337768"/>
            <a:ext cx="11353800" cy="1771094"/>
          </a:xfrm>
        </p:spPr>
        <p:txBody>
          <a:bodyPr>
            <a:normAutofit/>
          </a:bodyPr>
          <a:lstStyle/>
          <a:p>
            <a:pPr algn="just"/>
            <a:r>
              <a:rPr lang="en-US" sz="2000" b="0" i="0" u="none" strike="noStrike" dirty="0">
                <a:solidFill>
                  <a:srgbClr val="000000"/>
                </a:solidFill>
                <a:effectLst/>
                <a:latin typeface="Arial" panose="020B0604020202020204" pitchFamily="34" charset="0"/>
              </a:rPr>
              <a:t>We took a dataset named </a:t>
            </a:r>
            <a:r>
              <a:rPr lang="en-US" sz="2000" dirty="0">
                <a:solidFill>
                  <a:srgbClr val="000000"/>
                </a:solidFill>
                <a:latin typeface="Arial" panose="020B0604020202020204" pitchFamily="34" charset="0"/>
              </a:rPr>
              <a:t>“Joint Malnutrition Estimates(JME)” </a:t>
            </a:r>
            <a:r>
              <a:rPr lang="en-US" sz="2000" b="0" i="0" u="none" strike="noStrike" dirty="0">
                <a:solidFill>
                  <a:srgbClr val="000000"/>
                </a:solidFill>
                <a:effectLst/>
                <a:latin typeface="Arial" panose="020B0604020202020204" pitchFamily="34" charset="0"/>
              </a:rPr>
              <a:t>from Kaggle to predict the underweight measurements based on other descriptions in the dataset column. We have a total of 10 columns and more than 50 thousand rows. Then we processed the dataset to apply machine learning models to it. We tested the model using three different models and showed the outputs.</a:t>
            </a:r>
            <a:endParaRPr lang="en-US" sz="2000" dirty="0"/>
          </a:p>
        </p:txBody>
      </p:sp>
    </p:spTree>
    <p:extLst>
      <p:ext uri="{BB962C8B-B14F-4D97-AF65-F5344CB8AC3E}">
        <p14:creationId xmlns:p14="http://schemas.microsoft.com/office/powerpoint/2010/main" val="428774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3E4A-FD41-84E6-6105-B81B38E6A208}"/>
              </a:ext>
            </a:extLst>
          </p:cNvPr>
          <p:cNvSpPr>
            <a:spLocks noGrp="1"/>
          </p:cNvSpPr>
          <p:nvPr>
            <p:ph type="title"/>
          </p:nvPr>
        </p:nvSpPr>
        <p:spPr>
          <a:xfrm>
            <a:off x="838200" y="222289"/>
            <a:ext cx="10515600" cy="1325563"/>
          </a:xfrm>
        </p:spPr>
        <p:txBody>
          <a:bodyPr/>
          <a:lstStyle/>
          <a:p>
            <a:pPr algn="ctr"/>
            <a:r>
              <a:rPr lang="en-US" dirty="0"/>
              <a:t>Abstract</a:t>
            </a:r>
          </a:p>
        </p:txBody>
      </p:sp>
      <p:sp>
        <p:nvSpPr>
          <p:cNvPr id="3" name="Content Placeholder 2">
            <a:extLst>
              <a:ext uri="{FF2B5EF4-FFF2-40B4-BE49-F238E27FC236}">
                <a16:creationId xmlns:a16="http://schemas.microsoft.com/office/drawing/2014/main" id="{0B0AF6B6-8BBD-CFFF-A2C7-480598AACCA8}"/>
              </a:ext>
            </a:extLst>
          </p:cNvPr>
          <p:cNvSpPr>
            <a:spLocks noGrp="1"/>
          </p:cNvSpPr>
          <p:nvPr>
            <p:ph idx="1"/>
          </p:nvPr>
        </p:nvSpPr>
        <p:spPr>
          <a:xfrm>
            <a:off x="838200" y="2464057"/>
            <a:ext cx="10906496" cy="1325563"/>
          </a:xfrm>
        </p:spPr>
        <p:txBody>
          <a:bodyPr/>
          <a:lstStyle/>
          <a:p>
            <a:pPr algn="just"/>
            <a:r>
              <a:rPr lang="en-US" sz="1800" b="0" i="0" u="none" strike="noStrike" dirty="0">
                <a:solidFill>
                  <a:srgbClr val="000000"/>
                </a:solidFill>
                <a:effectLst/>
                <a:latin typeface="Arial" panose="020B0604020202020204" pitchFamily="34" charset="0"/>
              </a:rPr>
              <a:t>The project is to develop a model to analyze a dataset based on some model of machine learning. To get good results from the dataset, we need to modify data by considering data preprocessing, feature selection, choosing classification algorithms, and analyzing their performance.</a:t>
            </a:r>
            <a:endParaRPr lang="en-US" dirty="0"/>
          </a:p>
        </p:txBody>
      </p:sp>
    </p:spTree>
    <p:extLst>
      <p:ext uri="{BB962C8B-B14F-4D97-AF65-F5344CB8AC3E}">
        <p14:creationId xmlns:p14="http://schemas.microsoft.com/office/powerpoint/2010/main" val="382353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6ADF6-F839-5C68-301C-7B404D74B8C5}"/>
              </a:ext>
            </a:extLst>
          </p:cNvPr>
          <p:cNvSpPr>
            <a:spLocks noGrp="1"/>
          </p:cNvSpPr>
          <p:nvPr>
            <p:ph type="title"/>
          </p:nvPr>
        </p:nvSpPr>
        <p:spPr>
          <a:xfrm>
            <a:off x="189952" y="803325"/>
            <a:ext cx="5314536" cy="1325563"/>
          </a:xfrm>
        </p:spPr>
        <p:txBody>
          <a:bodyPr>
            <a:normAutofit/>
          </a:bodyPr>
          <a:lstStyle/>
          <a:p>
            <a:r>
              <a:rPr lang="en-US" b="0" i="0" u="none" strike="noStrike" dirty="0">
                <a:effectLst/>
                <a:latin typeface="Calibri Light (Headings)"/>
              </a:rPr>
              <a:t>Data Pre-Processing</a:t>
            </a:r>
            <a:br>
              <a:rPr lang="en-US" b="0" i="0" u="none" strike="noStrike" dirty="0">
                <a:effectLst/>
                <a:latin typeface="Calibri Light (Headings)"/>
              </a:rPr>
            </a:br>
            <a:r>
              <a:rPr lang="en-US" b="0" i="0" u="none" strike="noStrike" dirty="0">
                <a:effectLst/>
                <a:latin typeface="Calibri Light (Headings)"/>
              </a:rPr>
              <a:t>(</a:t>
            </a:r>
            <a:r>
              <a:rPr lang="en-US" b="0" i="0" u="none" strike="noStrike" dirty="0" err="1">
                <a:effectLst/>
                <a:latin typeface="Calibri Light (Headings)"/>
              </a:rPr>
              <a:t>Fillna</a:t>
            </a:r>
            <a:r>
              <a:rPr lang="en-US" b="0" i="0" u="none" strike="noStrike" dirty="0">
                <a:effectLst/>
                <a:latin typeface="Calibri Light (Headings)"/>
              </a:rPr>
              <a:t> &amp; </a:t>
            </a:r>
            <a:r>
              <a:rPr lang="en-US" b="0" i="0" u="none" strike="noStrike" dirty="0" err="1">
                <a:effectLst/>
                <a:latin typeface="Calibri Light (Headings)"/>
              </a:rPr>
              <a:t>Dropna</a:t>
            </a:r>
            <a:r>
              <a:rPr lang="en-US" b="0" i="0" u="none" strike="noStrike" dirty="0">
                <a:effectLst/>
                <a:latin typeface="Calibri Light (Headings)"/>
              </a:rPr>
              <a:t>)</a:t>
            </a:r>
            <a:endParaRPr lang="en-US" dirty="0">
              <a:latin typeface="Calibri Light (Headings)"/>
            </a:endParaRPr>
          </a:p>
        </p:txBody>
      </p:sp>
      <p:sp>
        <p:nvSpPr>
          <p:cNvPr id="1030" name="Content Placeholder 1029">
            <a:extLst>
              <a:ext uri="{FF2B5EF4-FFF2-40B4-BE49-F238E27FC236}">
                <a16:creationId xmlns:a16="http://schemas.microsoft.com/office/drawing/2014/main" id="{F478C6DE-945F-FA1A-E4D5-44270CB71AD5}"/>
              </a:ext>
            </a:extLst>
          </p:cNvPr>
          <p:cNvSpPr>
            <a:spLocks noGrp="1"/>
          </p:cNvSpPr>
          <p:nvPr>
            <p:ph idx="1"/>
          </p:nvPr>
        </p:nvSpPr>
        <p:spPr>
          <a:xfrm>
            <a:off x="-1763" y="2349076"/>
            <a:ext cx="5314543" cy="3375920"/>
          </a:xfrm>
        </p:spPr>
        <p:txBody>
          <a:bodyPr anchor="t">
            <a:normAutofit/>
          </a:bodyPr>
          <a:lstStyle/>
          <a:p>
            <a:r>
              <a:rPr lang="en-US" sz="1800" b="0" i="0" u="none" strike="noStrike" dirty="0">
                <a:effectLst/>
                <a:latin typeface="Arial" panose="020B0604020202020204" pitchFamily="34" charset="0"/>
              </a:rPr>
              <a:t>Though there were null values in different columns</a:t>
            </a:r>
            <a:r>
              <a:rPr lang="en-US" sz="1800" dirty="0">
                <a:latin typeface="Arial" panose="020B0604020202020204" pitchFamily="34" charset="0"/>
              </a:rPr>
              <a:t>. </a:t>
            </a:r>
            <a:r>
              <a:rPr lang="en-US" sz="1800" b="0" i="0" u="none" strike="noStrike" dirty="0">
                <a:effectLst/>
                <a:latin typeface="Arial" panose="020B0604020202020204" pitchFamily="34" charset="0"/>
              </a:rPr>
              <a:t>So, firstly we plot them in a histogram to get a visualization.</a:t>
            </a:r>
          </a:p>
          <a:p>
            <a:pPr marL="0" indent="0">
              <a:buNone/>
            </a:pPr>
            <a:endParaRPr lang="en-US" sz="1800" b="0" i="0" u="none" strike="noStrike" dirty="0">
              <a:effectLst/>
              <a:latin typeface="Arial" panose="020B0604020202020204" pitchFamily="34" charset="0"/>
            </a:endParaRPr>
          </a:p>
          <a:p>
            <a:r>
              <a:rPr lang="en-US" sz="1800" b="0" i="0" u="none" strike="noStrike" dirty="0">
                <a:effectLst/>
                <a:latin typeface="Arial" panose="020B0604020202020204" pitchFamily="34" charset="0"/>
              </a:rPr>
              <a:t> We can see that we got a huge number of null values on our dataset through the plot.</a:t>
            </a:r>
            <a:endParaRPr lang="en-US" sz="1800" dirty="0"/>
          </a:p>
        </p:txBody>
      </p:sp>
      <p:sp>
        <p:nvSpPr>
          <p:cNvPr id="1040" name="Freeform: Shape 103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E05806D-3E6C-44E5-8DD8-5EFD1D43E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680" y="88900"/>
            <a:ext cx="6701420" cy="59456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7352590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1AE89-DE0E-759B-576A-EB32B7E6FCEA}"/>
              </a:ext>
            </a:extLst>
          </p:cNvPr>
          <p:cNvSpPr>
            <a:spLocks noGrp="1"/>
          </p:cNvSpPr>
          <p:nvPr>
            <p:ph type="title"/>
          </p:nvPr>
        </p:nvSpPr>
        <p:spPr>
          <a:xfrm>
            <a:off x="594360" y="640263"/>
            <a:ext cx="3822192" cy="1344975"/>
          </a:xfrm>
        </p:spPr>
        <p:txBody>
          <a:bodyPr>
            <a:normAutofit/>
          </a:bodyPr>
          <a:lstStyle/>
          <a:p>
            <a:r>
              <a:rPr lang="en-US" sz="3600" b="0" i="0" u="none" strike="noStrike" dirty="0">
                <a:solidFill>
                  <a:schemeClr val="bg1"/>
                </a:solidFill>
                <a:effectLst/>
                <a:latin typeface="Calibri Light (Headings)"/>
              </a:rPr>
              <a:t>Data Pre-Processing</a:t>
            </a:r>
            <a:br>
              <a:rPr lang="en-US" sz="3600" b="0" i="0" u="none" strike="noStrike" dirty="0">
                <a:solidFill>
                  <a:schemeClr val="bg1"/>
                </a:solidFill>
                <a:effectLst/>
                <a:latin typeface="Calibri Light (Headings)"/>
              </a:rPr>
            </a:br>
            <a:r>
              <a:rPr lang="en-US" sz="3600" b="0" i="0" u="none" strike="noStrike" dirty="0">
                <a:solidFill>
                  <a:schemeClr val="bg1"/>
                </a:solidFill>
                <a:effectLst/>
                <a:latin typeface="Calibri Light (Headings)"/>
              </a:rPr>
              <a:t>(Histogram)</a:t>
            </a:r>
            <a:endParaRPr lang="en-US" sz="3600" dirty="0">
              <a:solidFill>
                <a:schemeClr val="bg1"/>
              </a:solidFill>
            </a:endParaRPr>
          </a:p>
        </p:txBody>
      </p:sp>
      <p:cxnSp>
        <p:nvCxnSpPr>
          <p:cNvPr id="1035" name="Straight Connector 103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E526C1DF-F643-F39B-16C4-9A4927A84B0C}"/>
              </a:ext>
            </a:extLst>
          </p:cNvPr>
          <p:cNvSpPr>
            <a:spLocks noGrp="1"/>
          </p:cNvSpPr>
          <p:nvPr>
            <p:ph idx="1"/>
          </p:nvPr>
        </p:nvSpPr>
        <p:spPr>
          <a:xfrm>
            <a:off x="593610" y="2121763"/>
            <a:ext cx="3822192" cy="3773010"/>
          </a:xfrm>
        </p:spPr>
        <p:txBody>
          <a:bodyPr>
            <a:normAutofit/>
          </a:bodyPr>
          <a:lstStyle/>
          <a:p>
            <a:r>
              <a:rPr lang="en-US" sz="1800" b="0" i="0" u="none" strike="noStrike" dirty="0">
                <a:solidFill>
                  <a:schemeClr val="bg1"/>
                </a:solidFill>
                <a:effectLst/>
                <a:latin typeface="Arial" panose="020B0604020202020204" pitchFamily="34" charset="0"/>
              </a:rPr>
              <a:t>After found the null values from the columns, we replaced them with mean and median and “ ”.</a:t>
            </a:r>
          </a:p>
          <a:p>
            <a:r>
              <a:rPr lang="en-US" sz="1800" b="0" i="0" u="none" strike="noStrike" dirty="0">
                <a:solidFill>
                  <a:schemeClr val="bg1"/>
                </a:solidFill>
                <a:effectLst/>
                <a:latin typeface="Arial" panose="020B0604020202020204" pitchFamily="34" charset="0"/>
              </a:rPr>
              <a:t>We plot it by the histogram and the result comes out zero on the null value which is clearly seen in the graph. </a:t>
            </a:r>
            <a:endParaRPr lang="en-US" sz="2000" dirty="0">
              <a:solidFill>
                <a:schemeClr val="bg1"/>
              </a:solidFill>
            </a:endParaRPr>
          </a:p>
        </p:txBody>
      </p:sp>
      <p:pic>
        <p:nvPicPr>
          <p:cNvPr id="4" name="Picture 3">
            <a:extLst>
              <a:ext uri="{FF2B5EF4-FFF2-40B4-BE49-F238E27FC236}">
                <a16:creationId xmlns:a16="http://schemas.microsoft.com/office/drawing/2014/main" id="{8DF10889-7E72-497A-8E16-F7DD34BA9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083" y="1318156"/>
            <a:ext cx="6444533" cy="4221687"/>
          </a:xfrm>
          <a:prstGeom prst="rect">
            <a:avLst/>
          </a:prstGeom>
        </p:spPr>
      </p:pic>
    </p:spTree>
    <p:extLst>
      <p:ext uri="{BB962C8B-B14F-4D97-AF65-F5344CB8AC3E}">
        <p14:creationId xmlns:p14="http://schemas.microsoft.com/office/powerpoint/2010/main" val="154589925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80AD6-787D-BBD9-F0D6-3CF708FC45B1}"/>
              </a:ext>
            </a:extLst>
          </p:cNvPr>
          <p:cNvSpPr>
            <a:spLocks noGrp="1"/>
          </p:cNvSpPr>
          <p:nvPr>
            <p:ph type="title"/>
          </p:nvPr>
        </p:nvSpPr>
        <p:spPr>
          <a:xfrm>
            <a:off x="594360" y="640263"/>
            <a:ext cx="3822192" cy="1344975"/>
          </a:xfrm>
        </p:spPr>
        <p:txBody>
          <a:bodyPr>
            <a:normAutofit/>
          </a:bodyPr>
          <a:lstStyle/>
          <a:p>
            <a:r>
              <a:rPr lang="en-US" sz="3600" b="0" i="0" u="none" strike="noStrike" dirty="0">
                <a:solidFill>
                  <a:schemeClr val="bg1"/>
                </a:solidFill>
                <a:effectLst/>
                <a:latin typeface="Calibri Light (Headings)"/>
              </a:rPr>
              <a:t>Data Pre-Processing</a:t>
            </a:r>
            <a:br>
              <a:rPr lang="en-US" sz="3600" b="0" i="0" u="none" strike="noStrike" dirty="0">
                <a:solidFill>
                  <a:schemeClr val="bg1"/>
                </a:solidFill>
                <a:effectLst/>
                <a:latin typeface="Calibri Light (Headings)"/>
              </a:rPr>
            </a:br>
            <a:r>
              <a:rPr lang="en-US" sz="3600" b="0" i="0" u="none" strike="noStrike" dirty="0">
                <a:solidFill>
                  <a:schemeClr val="bg1"/>
                </a:solidFill>
                <a:effectLst/>
                <a:latin typeface="Calibri Light (Headings)"/>
              </a:rPr>
              <a:t>(</a:t>
            </a:r>
            <a:r>
              <a:rPr lang="en-US" sz="3600" b="0" i="0" u="none" strike="noStrike" dirty="0" err="1">
                <a:solidFill>
                  <a:schemeClr val="bg1"/>
                </a:solidFill>
                <a:effectLst/>
                <a:latin typeface="Calibri Light (Headings)"/>
              </a:rPr>
              <a:t>Transform_value</a:t>
            </a:r>
            <a:r>
              <a:rPr lang="en-US" sz="3600" b="0" i="0" u="none" strike="noStrike" dirty="0">
                <a:solidFill>
                  <a:schemeClr val="bg1"/>
                </a:solidFill>
                <a:effectLst/>
                <a:latin typeface="Calibri Light (Headings)"/>
              </a:rPr>
              <a:t>)</a:t>
            </a:r>
            <a:endParaRPr lang="en-US" sz="3600" dirty="0">
              <a:solidFill>
                <a:schemeClr val="bg1"/>
              </a:solidFill>
            </a:endParaRPr>
          </a:p>
        </p:txBody>
      </p:sp>
      <p:cxnSp>
        <p:nvCxnSpPr>
          <p:cNvPr id="14" name="Straight Connector 1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7C5CD71-6960-CC24-0E20-09956F638D56}"/>
              </a:ext>
            </a:extLst>
          </p:cNvPr>
          <p:cNvSpPr>
            <a:spLocks noGrp="1"/>
          </p:cNvSpPr>
          <p:nvPr>
            <p:ph idx="1"/>
          </p:nvPr>
        </p:nvSpPr>
        <p:spPr>
          <a:xfrm>
            <a:off x="593610" y="2121763"/>
            <a:ext cx="3822192" cy="3773010"/>
          </a:xfrm>
        </p:spPr>
        <p:txBody>
          <a:bodyPr>
            <a:normAutofit/>
          </a:bodyPr>
          <a:lstStyle/>
          <a:p>
            <a:r>
              <a:rPr lang="en-US" sz="1800" b="0" i="0" u="none" strike="noStrike" dirty="0">
                <a:solidFill>
                  <a:schemeClr val="bg1"/>
                </a:solidFill>
                <a:effectLst/>
                <a:latin typeface="Arial" panose="020B0604020202020204" pitchFamily="34" charset="0"/>
              </a:rPr>
              <a:t>We transformed categorical value to numeric values by replacing them with </a:t>
            </a:r>
            <a:r>
              <a:rPr lang="en-US" sz="1800" b="0" i="0" u="none" strike="noStrike" dirty="0" err="1">
                <a:solidFill>
                  <a:schemeClr val="bg1"/>
                </a:solidFill>
                <a:effectLst/>
                <a:latin typeface="Arial" panose="020B0604020202020204" pitchFamily="34" charset="0"/>
              </a:rPr>
              <a:t>LabelEncoder</a:t>
            </a:r>
            <a:r>
              <a:rPr lang="en-US" sz="1800" b="0" i="0" u="none" strike="noStrike" dirty="0">
                <a:solidFill>
                  <a:schemeClr val="bg1"/>
                </a:solidFill>
                <a:effectLst/>
                <a:latin typeface="Arial" panose="020B0604020202020204" pitchFamily="34" charset="0"/>
              </a:rPr>
              <a:t>() and </a:t>
            </a:r>
            <a:r>
              <a:rPr lang="en-US" sz="1800" b="0" i="0" u="none" strike="noStrike" dirty="0" err="1">
                <a:solidFill>
                  <a:schemeClr val="bg1"/>
                </a:solidFill>
                <a:effectLst/>
                <a:latin typeface="Arial" panose="020B0604020202020204" pitchFamily="34" charset="0"/>
              </a:rPr>
              <a:t>fit_transform</a:t>
            </a:r>
            <a:r>
              <a:rPr lang="en-US" sz="1800" b="0" i="0" u="none" strike="noStrike" dirty="0">
                <a:solidFill>
                  <a:schemeClr val="bg1"/>
                </a:solidFill>
                <a:effectLst/>
                <a:latin typeface="Arial" panose="020B0604020202020204" pitchFamily="34" charset="0"/>
              </a:rPr>
              <a:t>() function.</a:t>
            </a:r>
            <a:endParaRPr lang="en-US" sz="2000" dirty="0">
              <a:solidFill>
                <a:schemeClr val="bg1"/>
              </a:solidFill>
            </a:endParaRPr>
          </a:p>
        </p:txBody>
      </p:sp>
      <p:pic>
        <p:nvPicPr>
          <p:cNvPr id="4" name="Picture 3">
            <a:extLst>
              <a:ext uri="{FF2B5EF4-FFF2-40B4-BE49-F238E27FC236}">
                <a16:creationId xmlns:a16="http://schemas.microsoft.com/office/drawing/2014/main" id="{0F813D80-1F8A-4FF7-BD9B-C5A04FB78D04}"/>
              </a:ext>
            </a:extLst>
          </p:cNvPr>
          <p:cNvPicPr>
            <a:picLocks noChangeAspect="1"/>
          </p:cNvPicPr>
          <p:nvPr/>
        </p:nvPicPr>
        <p:blipFill rotWithShape="1">
          <a:blip r:embed="rId2">
            <a:extLst>
              <a:ext uri="{28A0092B-C50C-407E-A947-70E740481C1C}">
                <a14:useLocalDpi xmlns:a14="http://schemas.microsoft.com/office/drawing/2010/main" val="0"/>
              </a:ext>
            </a:extLst>
          </a:blip>
          <a:srcRect l="-111" r="39456" b="638"/>
          <a:stretch/>
        </p:blipFill>
        <p:spPr>
          <a:xfrm>
            <a:off x="5356178" y="303591"/>
            <a:ext cx="6499438" cy="5980248"/>
          </a:xfrm>
          <a:prstGeom prst="rect">
            <a:avLst/>
          </a:prstGeom>
        </p:spPr>
      </p:pic>
    </p:spTree>
    <p:extLst>
      <p:ext uri="{BB962C8B-B14F-4D97-AF65-F5344CB8AC3E}">
        <p14:creationId xmlns:p14="http://schemas.microsoft.com/office/powerpoint/2010/main" val="396881526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C98C-A4EB-4A28-A444-EDC39D514CF3}"/>
              </a:ext>
            </a:extLst>
          </p:cNvPr>
          <p:cNvSpPr>
            <a:spLocks noGrp="1"/>
          </p:cNvSpPr>
          <p:nvPr>
            <p:ph type="title"/>
          </p:nvPr>
        </p:nvSpPr>
        <p:spPr>
          <a:xfrm>
            <a:off x="838200" y="200025"/>
            <a:ext cx="10515600" cy="1325563"/>
          </a:xfrm>
        </p:spPr>
        <p:txBody>
          <a:bodyPr>
            <a:normAutofit/>
          </a:bodyPr>
          <a:lstStyle/>
          <a:p>
            <a:pPr algn="ctr"/>
            <a:r>
              <a:rPr lang="en-US" sz="3600" dirty="0"/>
              <a:t>Visualization of Linear Relationships of Columns (Continuous Numerical Variables)</a:t>
            </a:r>
          </a:p>
        </p:txBody>
      </p:sp>
      <p:pic>
        <p:nvPicPr>
          <p:cNvPr id="5" name="Content Placeholder 4">
            <a:extLst>
              <a:ext uri="{FF2B5EF4-FFF2-40B4-BE49-F238E27FC236}">
                <a16:creationId xmlns:a16="http://schemas.microsoft.com/office/drawing/2014/main" id="{9784024B-E8E4-44C6-A6F9-58B351EAB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8615" y="3932202"/>
            <a:ext cx="2993051" cy="1784456"/>
          </a:xfrm>
        </p:spPr>
      </p:pic>
      <p:pic>
        <p:nvPicPr>
          <p:cNvPr id="7" name="Picture 6">
            <a:extLst>
              <a:ext uri="{FF2B5EF4-FFF2-40B4-BE49-F238E27FC236}">
                <a16:creationId xmlns:a16="http://schemas.microsoft.com/office/drawing/2014/main" id="{1AC82B7A-5A85-4E65-96D9-43D7DBCBB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020" y="3930218"/>
            <a:ext cx="2639364" cy="1786440"/>
          </a:xfrm>
          <a:prstGeom prst="rect">
            <a:avLst/>
          </a:prstGeom>
        </p:spPr>
      </p:pic>
      <p:pic>
        <p:nvPicPr>
          <p:cNvPr id="9" name="Picture 8">
            <a:extLst>
              <a:ext uri="{FF2B5EF4-FFF2-40B4-BE49-F238E27FC236}">
                <a16:creationId xmlns:a16="http://schemas.microsoft.com/office/drawing/2014/main" id="{F6E4278B-975A-4795-ACD8-1FCBD91FE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954" y="4698312"/>
            <a:ext cx="3946091" cy="2036692"/>
          </a:xfrm>
          <a:prstGeom prst="rect">
            <a:avLst/>
          </a:prstGeom>
        </p:spPr>
      </p:pic>
      <p:pic>
        <p:nvPicPr>
          <p:cNvPr id="11" name="Picture 10">
            <a:extLst>
              <a:ext uri="{FF2B5EF4-FFF2-40B4-BE49-F238E27FC236}">
                <a16:creationId xmlns:a16="http://schemas.microsoft.com/office/drawing/2014/main" id="{8DB7B1BE-377B-4D8B-86FD-E13C9EFB7B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1213" y="2579635"/>
            <a:ext cx="3469572" cy="1978634"/>
          </a:xfrm>
          <a:prstGeom prst="rect">
            <a:avLst/>
          </a:prstGeom>
        </p:spPr>
      </p:pic>
      <p:sp>
        <p:nvSpPr>
          <p:cNvPr id="12" name="TextBox 11">
            <a:extLst>
              <a:ext uri="{FF2B5EF4-FFF2-40B4-BE49-F238E27FC236}">
                <a16:creationId xmlns:a16="http://schemas.microsoft.com/office/drawing/2014/main" id="{75569638-A8F2-4EF9-8E97-CB8F42AC0C07}"/>
              </a:ext>
            </a:extLst>
          </p:cNvPr>
          <p:cNvSpPr txBox="1"/>
          <p:nvPr/>
        </p:nvSpPr>
        <p:spPr>
          <a:xfrm>
            <a:off x="450602" y="1665631"/>
            <a:ext cx="10358541" cy="646331"/>
          </a:xfrm>
          <a:prstGeom prst="rect">
            <a:avLst/>
          </a:prstGeom>
          <a:noFill/>
        </p:spPr>
        <p:txBody>
          <a:bodyPr wrap="none" rtlCol="0">
            <a:spAutoFit/>
          </a:bodyPr>
          <a:lstStyle/>
          <a:p>
            <a:pPr marL="285750" indent="-285750">
              <a:buFont typeface="Arial" panose="020B0604020202020204" pitchFamily="34" charset="0"/>
              <a:buChar char="•"/>
            </a:pPr>
            <a:r>
              <a:rPr lang="en-US" dirty="0"/>
              <a:t>Here we have plotted continuous numerical variables to visualize the data by comparing multiple column.</a:t>
            </a:r>
          </a:p>
          <a:p>
            <a:pPr marL="285750" indent="-285750">
              <a:buFont typeface="Arial" panose="020B0604020202020204" pitchFamily="34" charset="0"/>
              <a:buChar char="•"/>
            </a:pPr>
            <a:r>
              <a:rPr lang="en-US" dirty="0"/>
              <a:t>We have plotted a single column on a histogram. </a:t>
            </a:r>
          </a:p>
        </p:txBody>
      </p:sp>
    </p:spTree>
    <p:extLst>
      <p:ext uri="{BB962C8B-B14F-4D97-AF65-F5344CB8AC3E}">
        <p14:creationId xmlns:p14="http://schemas.microsoft.com/office/powerpoint/2010/main" val="2330814574"/>
      </p:ext>
    </p:extLst>
  </p:cSld>
  <p:clrMapOvr>
    <a:overrideClrMapping bg1="dk1" tx1="lt1" bg2="dk2" tx2="lt2" accent1="accent1" accent2="accent2" accent3="accent3" accent4="accent4" accent5="accent5" accent6="accent6" hlink="hlink" folHlink="folHlink"/>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Madis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TotalTime>
  <Words>724</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20</vt:i4>
      </vt:variant>
    </vt:vector>
  </HeadingPairs>
  <TitlesOfParts>
    <vt:vector size="34" baseType="lpstr">
      <vt:lpstr>Arial</vt:lpstr>
      <vt:lpstr>Artifakt Element Heavy</vt:lpstr>
      <vt:lpstr>Bahnschrift SemiBold SemiConden</vt:lpstr>
      <vt:lpstr>Calibri</vt:lpstr>
      <vt:lpstr>Calibri Light</vt:lpstr>
      <vt:lpstr>Calibri Light (Headings)</vt:lpstr>
      <vt:lpstr>Gill Sans MT</vt:lpstr>
      <vt:lpstr>MS Shell Dlg 2</vt:lpstr>
      <vt:lpstr>Wingdings</vt:lpstr>
      <vt:lpstr>Wingdings 2</vt:lpstr>
      <vt:lpstr>Wingdings 3</vt:lpstr>
      <vt:lpstr>Office Theme</vt:lpstr>
      <vt:lpstr>Dividend</vt:lpstr>
      <vt:lpstr>Madison</vt:lpstr>
      <vt:lpstr>Welcome to the Presentation</vt:lpstr>
      <vt:lpstr>PowerPoint Presentation</vt:lpstr>
      <vt:lpstr>PowerPoint Presentation</vt:lpstr>
      <vt:lpstr>Dataset Description</vt:lpstr>
      <vt:lpstr>Abstract</vt:lpstr>
      <vt:lpstr>Data Pre-Processing (Fillna &amp; Dropna)</vt:lpstr>
      <vt:lpstr>Data Pre-Processing (Histogram)</vt:lpstr>
      <vt:lpstr>Data Pre-Processing (Transform_value)</vt:lpstr>
      <vt:lpstr>Visualization of Linear Relationships of Columns (Continuous Numerical Variables)</vt:lpstr>
      <vt:lpstr>Visualization of Column Relationships  (Categorical Variables)</vt:lpstr>
      <vt:lpstr>Correlation Matrix</vt:lpstr>
      <vt:lpstr>Applying Machine Learning Algorithm</vt:lpstr>
      <vt:lpstr>Linear Regression Algorithm </vt:lpstr>
      <vt:lpstr>Logistic Regression Algorithm </vt:lpstr>
      <vt:lpstr>Decision Tree Algorithm </vt:lpstr>
      <vt:lpstr>Random Forest Algorithm</vt:lpstr>
      <vt:lpstr>Classification Report(Random forest)</vt:lpstr>
      <vt:lpstr>Performance Analysis Graph</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Presentation</dc:title>
  <dc:creator>Icslab5 License4</dc:creator>
  <cp:lastModifiedBy>Ratul Saha</cp:lastModifiedBy>
  <cp:revision>26</cp:revision>
  <dcterms:created xsi:type="dcterms:W3CDTF">2022-12-27T13:11:42Z</dcterms:created>
  <dcterms:modified xsi:type="dcterms:W3CDTF">2022-12-31T17:16:36Z</dcterms:modified>
</cp:coreProperties>
</file>